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7" r:id="rId6"/>
    <p:sldId id="275" r:id="rId7"/>
    <p:sldId id="270" r:id="rId8"/>
    <p:sldId id="276" r:id="rId9"/>
    <p:sldId id="269" r:id="rId10"/>
    <p:sldId id="277" r:id="rId11"/>
    <p:sldId id="268" r:id="rId12"/>
    <p:sldId id="278" r:id="rId13"/>
    <p:sldId id="262" r:id="rId14"/>
    <p:sldId id="261" r:id="rId15"/>
    <p:sldId id="266" r:id="rId16"/>
    <p:sldId id="263" r:id="rId17"/>
    <p:sldId id="286" r:id="rId18"/>
  </p:sldIdLst>
  <p:sldSz cx="14630400" cy="8229600"/>
  <p:notesSz cx="8229600" cy="14630400"/>
  <p:embeddedFontLst>
    <p:embeddedFont>
      <p:font typeface="Inter" panose="020B0604020202020204" charset="0"/>
      <p:regular r:id="rId20"/>
    </p:embeddedFont>
    <p:embeddedFont>
      <p:font typeface="TT Octosquares Compressed" panose="020B0604020202020204" charset="0"/>
      <p:regular r:id="rId2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EFF"/>
    <a:srgbClr val="FB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ri\Documents\Progetto_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C - SSE - AVX - OPENMP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Foglio1!$L$9:$N$9</c:f>
              <c:strCache>
                <c:ptCount val="3"/>
                <c:pt idx="0">
                  <c:v>C + Assembly x86-32+SSE</c:v>
                </c:pt>
                <c:pt idx="1">
                  <c:v>C + Assembly x86-64+AVX</c:v>
                </c:pt>
                <c:pt idx="2">
                  <c:v>C + Assembly x86-64+AVX + OpenMP</c:v>
                </c:pt>
              </c:strCache>
            </c:strRef>
          </c:cat>
          <c:val>
            <c:numRef>
              <c:f>Foglio1!$L$10:$N$10</c:f>
              <c:numCache>
                <c:formatCode>General</c:formatCode>
                <c:ptCount val="3"/>
                <c:pt idx="0">
                  <c:v>1.6839999999999999</c:v>
                </c:pt>
                <c:pt idx="1">
                  <c:v>2.5270000000000001</c:v>
                </c:pt>
                <c:pt idx="2">
                  <c:v>1.758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4F-4744-9A20-5D6E755E1A1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1574175"/>
        <c:axId val="131575135"/>
      </c:barChart>
      <c:catAx>
        <c:axId val="1315741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575135"/>
        <c:crosses val="autoZero"/>
        <c:auto val="1"/>
        <c:lblAlgn val="ctr"/>
        <c:lblOffset val="100"/>
        <c:noMultiLvlLbl val="0"/>
      </c:catAx>
      <c:valAx>
        <c:axId val="131575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574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it-IT" noProof="0" dirty="0"/>
              <a:t>Temp</a:t>
            </a:r>
            <a:r>
              <a:rPr lang="it-IT" baseline="0" noProof="0" dirty="0"/>
              <a:t>o di esecuzione C - AVX - OPENMP</a:t>
            </a:r>
            <a:endParaRPr lang="it-IT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7.2969816272965879E-2"/>
          <c:y val="5.0925925925925923E-2"/>
          <c:w val="0.8964746281714786"/>
          <c:h val="0.84204505686789155"/>
        </c:manualLayout>
      </c:layout>
      <c:barChart>
        <c:barDir val="col"/>
        <c:grouping val="clustered"/>
        <c:varyColors val="0"/>
        <c:ser>
          <c:idx val="0"/>
          <c:order val="0"/>
          <c:tx>
            <c:v>C 64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Foglio1!$F$9</c:f>
              <c:numCache>
                <c:formatCode>General</c:formatCode>
                <c:ptCount val="1"/>
                <c:pt idx="0">
                  <c:v>7.8310000000000004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44-470C-AB7A-43E044175D8C}"/>
            </c:ext>
          </c:extLst>
        </c:ser>
        <c:ser>
          <c:idx val="1"/>
          <c:order val="1"/>
          <c:tx>
            <c:v>Assembly x86-64+AVX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Foglio1!$F$10</c:f>
              <c:numCache>
                <c:formatCode>General</c:formatCode>
                <c:ptCount val="1"/>
                <c:pt idx="0">
                  <c:v>2.5270000000000001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44-470C-AB7A-43E044175D8C}"/>
            </c:ext>
          </c:extLst>
        </c:ser>
        <c:ser>
          <c:idx val="2"/>
          <c:order val="2"/>
          <c:tx>
            <c:v>OpenMP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Foglio1!$F$11</c:f>
              <c:numCache>
                <c:formatCode>General</c:formatCode>
                <c:ptCount val="1"/>
                <c:pt idx="0">
                  <c:v>1.758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44-470C-AB7A-43E044175D8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1082780239"/>
        <c:axId val="1082781679"/>
      </c:barChart>
      <c:catAx>
        <c:axId val="108278023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82781679"/>
        <c:crosses val="autoZero"/>
        <c:auto val="0"/>
        <c:lblAlgn val="ctr"/>
        <c:lblOffset val="100"/>
        <c:noMultiLvlLbl val="0"/>
      </c:catAx>
      <c:valAx>
        <c:axId val="1082781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2780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noProof="0" dirty="0"/>
              <a:t>C</a:t>
            </a:r>
            <a:r>
              <a:rPr lang="it-IT" baseline="0" noProof="0" dirty="0"/>
              <a:t> con le varie ottimizzazioni assembly</a:t>
            </a:r>
            <a:endParaRPr lang="it-IT" noProof="0" dirty="0"/>
          </a:p>
        </c:rich>
      </c:tx>
      <c:layout>
        <c:manualLayout>
          <c:xMode val="edge"/>
          <c:yMode val="edge"/>
          <c:x val="0.25582568931460886"/>
          <c:y val="5.1383351233994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2.593116454502593E-2"/>
          <c:y val="0.18088300220750553"/>
          <c:w val="0.94813767090994816"/>
          <c:h val="0.71263457961794507"/>
        </c:manualLayout>
      </c:layout>
      <c:lineChart>
        <c:grouping val="stacke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Foglio1!$J$6:$N$6</c:f>
              <c:strCache>
                <c:ptCount val="5"/>
                <c:pt idx="0">
                  <c:v>c</c:v>
                </c:pt>
                <c:pt idx="1">
                  <c:v>rama</c:v>
                </c:pt>
                <c:pt idx="2">
                  <c:v>rama+dist</c:v>
                </c:pt>
                <c:pt idx="3">
                  <c:v>rama+dist+norma</c:v>
                </c:pt>
                <c:pt idx="4">
                  <c:v>completa</c:v>
                </c:pt>
              </c:strCache>
            </c:strRef>
          </c:cat>
          <c:val>
            <c:numRef>
              <c:f>Foglio1!$J$7:$N$7</c:f>
              <c:numCache>
                <c:formatCode>General</c:formatCode>
                <c:ptCount val="5"/>
                <c:pt idx="0">
                  <c:v>7.8159999999999998</c:v>
                </c:pt>
                <c:pt idx="1">
                  <c:v>8.0359999999999996</c:v>
                </c:pt>
                <c:pt idx="2">
                  <c:v>2.052</c:v>
                </c:pt>
                <c:pt idx="3">
                  <c:v>1.762</c:v>
                </c:pt>
                <c:pt idx="4">
                  <c:v>1.6839999999999999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274-46EF-95EC-2FCB505E07F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813588063"/>
        <c:axId val="1813589503"/>
      </c:lineChart>
      <c:catAx>
        <c:axId val="1813588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813589503"/>
        <c:crosses val="autoZero"/>
        <c:auto val="1"/>
        <c:lblAlgn val="ctr"/>
        <c:lblOffset val="100"/>
        <c:noMultiLvlLbl val="0"/>
      </c:catAx>
      <c:valAx>
        <c:axId val="18135895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813588063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φ e ψ vengono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 quadrato delle differenze: </a:t>
          </a:r>
          <a:r>
            <a:rPr lang="it-IT" sz="2400" b="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della radice quadrata: </a:t>
          </a:r>
          <a:r>
            <a:rPr lang="it-IT" b="0" dirty="0">
              <a:solidFill>
                <a:schemeClr val="tx1"/>
              </a:solidFill>
            </a:rPr>
            <a:t>si sommano gli elementi del registro XMM ottenendo un valore scalare, al quale viene applicata l’istruzione di radice quadrata. Il valore finale corrisponde alla distanza euclidea.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contenenti coordinate spaziali dei due punti vengono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 quadrato delle differenze: </a:t>
          </a:r>
          <a:r>
            <a:rPr lang="it-IT" sz="2400" b="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della radice quadrata: </a:t>
          </a:r>
          <a:r>
            <a:rPr lang="it-IT" b="0" dirty="0">
              <a:solidFill>
                <a:schemeClr val="tx1"/>
              </a:solidFill>
            </a:rPr>
            <a:t>si sommano gli elementi del registro YMM ottenendo un valore scalare, al quale viene applicata l’istruzione di radice quadrata. Il valore finale corrisponde alla distanza euclidea.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0" dirty="0">
              <a:solidFill>
                <a:schemeClr val="tx1"/>
              </a:solidFill>
            </a:rPr>
            <a:t>La matrice b è stata cambiata secondo in rappresentazione </a:t>
          </a:r>
          <a:r>
            <a:rPr lang="it-IT" sz="2400" b="0" dirty="0" err="1">
              <a:solidFill>
                <a:schemeClr val="tx1"/>
              </a:solidFill>
            </a:rPr>
            <a:t>column</a:t>
          </a:r>
          <a:r>
            <a:rPr lang="it-IT" sz="2400" b="0" dirty="0">
              <a:solidFill>
                <a:schemeClr val="tx1"/>
              </a:solidFill>
            </a:rPr>
            <a:t>-major </a:t>
          </a:r>
          <a:r>
            <a:rPr lang="it-IT" sz="2400" b="0" dirty="0" err="1">
              <a:solidFill>
                <a:schemeClr val="tx1"/>
              </a:solidFill>
            </a:rPr>
            <a:t>order</a:t>
          </a:r>
          <a:r>
            <a:rPr lang="it-IT" sz="2400" b="0" dirty="0">
              <a:solidFill>
                <a:schemeClr val="tx1"/>
              </a:solidFill>
            </a:rPr>
            <a:t> al fine di ottimizzare il numero di istruzioni.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il vettore e le colonne della matrice sono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 prodotto riga per colonna: </a:t>
          </a:r>
          <a:r>
            <a:rPr lang="it-IT" b="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Ritorno del vettore risultato: </a:t>
          </a:r>
          <a:r>
            <a:rPr lang="it-IT" sz="2400" b="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il vettore e le colonne della matrice sono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dei valori: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Calcolo del prodotto riga per colonna: </a:t>
          </a:r>
          <a:r>
            <a:rPr lang="it-IT" b="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Ritorno del vettore risultato: </a:t>
          </a:r>
          <a:r>
            <a:rPr lang="it-IT" sz="2400" b="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del vettore: </a:t>
          </a:r>
          <a:r>
            <a:rPr lang="it-IT" sz="2400" dirty="0">
              <a:solidFill>
                <a:schemeClr val="tx1"/>
              </a:solidFill>
            </a:rPr>
            <a:t>il vettore viene caricato all’interno di un registro XMM e se ne conserva una copia all’interno di un altro registro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della norma: </a:t>
          </a:r>
          <a:r>
            <a:rPr lang="it-IT" sz="2400" b="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dirty="0">
              <a:solidFill>
                <a:schemeClr val="tx1"/>
              </a:solidFill>
            </a:rPr>
            <a:t>si effettua la divisione del vettore originario con il valore di norma eseguendo l’operazione contemporaneamente sui 4 elementi del registro.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del vettore: </a:t>
          </a:r>
          <a:r>
            <a:rPr lang="it-IT" sz="2400" dirty="0">
              <a:solidFill>
                <a:schemeClr val="tx1"/>
              </a:solidFill>
            </a:rPr>
            <a:t>il vettore viene caricato all’interno di un registro YMM e se ne conserva una copia all’interno di un altro registro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della norma: </a:t>
          </a:r>
          <a:r>
            <a:rPr lang="it-IT" sz="2400" b="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dirty="0">
              <a:solidFill>
                <a:schemeClr val="tx1"/>
              </a:solidFill>
            </a:rPr>
            <a:t>si effettua la divisione del vettore originario con il valore di norma eseguendo l’operazione sui 4 elementi del registro contemporaneamente.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Confronto tra i valori di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1" dirty="0">
              <a:solidFill>
                <a:schemeClr val="tx1"/>
              </a:solidFill>
            </a:rPr>
            <a:t>: </a:t>
          </a:r>
          <a:r>
            <a:rPr lang="it-IT" sz="2400" b="0" dirty="0">
              <a:solidFill>
                <a:schemeClr val="tx1"/>
              </a:solidFill>
            </a:rPr>
            <a:t>ogni registro contiene 4 valori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dell’energia: </a:t>
          </a:r>
          <a:r>
            <a:rPr lang="it-IT" sz="2400" b="0" dirty="0">
              <a:solidFill>
                <a:schemeClr val="tx1"/>
              </a:solidFill>
            </a:rPr>
            <a:t>i valori rispettivamente minori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Caricamento dei vettori: </a:t>
          </a:r>
          <a:r>
            <a:rPr lang="it-IT" sz="2400" dirty="0">
              <a:solidFill>
                <a:schemeClr val="tx1"/>
              </a:solidFill>
            </a:rPr>
            <a:t>i vettori φ e ψ vengono caricati nei registri YMM.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dei valori: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.</a:t>
          </a:r>
          <a:endParaRPr lang="it-IT" sz="2400" b="1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Confronto tra i valori di </a:t>
          </a:r>
          <a:r>
            <a:rPr lang="it-IT" sz="2400" b="1" dirty="0" err="1">
              <a:solidFill>
                <a:schemeClr val="tx1"/>
              </a:solidFill>
            </a:rPr>
            <a:t>alpha_dist</a:t>
          </a:r>
          <a:r>
            <a:rPr lang="it-IT" sz="2400" b="1" dirty="0">
              <a:solidFill>
                <a:schemeClr val="tx1"/>
              </a:solidFill>
            </a:rPr>
            <a:t> e </a:t>
          </a:r>
          <a:r>
            <a:rPr lang="it-IT" sz="2400" b="1" dirty="0" err="1">
              <a:solidFill>
                <a:schemeClr val="tx1"/>
              </a:solidFill>
            </a:rPr>
            <a:t>beta_dist</a:t>
          </a:r>
          <a:r>
            <a:rPr lang="it-IT" sz="2400" b="1" dirty="0">
              <a:solidFill>
                <a:schemeClr val="tx1"/>
              </a:solidFill>
            </a:rPr>
            <a:t>: </a:t>
          </a:r>
          <a:r>
            <a:rPr lang="it-IT" sz="2400" b="0" dirty="0">
              <a:solidFill>
                <a:schemeClr val="tx1"/>
              </a:solidFill>
            </a:rPr>
            <a:t>ogni registro contiene 4 valori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 custT="1"/>
      <dgm:spPr>
        <a:solidFill>
          <a:srgbClr val="CCEEFF"/>
        </a:solidFill>
      </dgm:spPr>
      <dgm:t>
        <a:bodyPr/>
        <a:lstStyle/>
        <a:p>
          <a:r>
            <a:rPr lang="it-IT" sz="2400" b="1" dirty="0">
              <a:solidFill>
                <a:schemeClr val="tx1"/>
              </a:solidFill>
            </a:rPr>
            <a:t>Calcolo dell’energia: </a:t>
          </a:r>
          <a:r>
            <a:rPr lang="it-IT" sz="2400" b="0" dirty="0">
              <a:solidFill>
                <a:schemeClr val="tx1"/>
              </a:solidFill>
            </a:rPr>
            <a:t>i valori rispettivamente minori di </a:t>
          </a:r>
          <a:r>
            <a:rPr lang="it-IT" sz="2400" b="0" dirty="0" err="1">
              <a:solidFill>
                <a:schemeClr val="tx1"/>
              </a:solidFill>
            </a:rPr>
            <a:t>alpha_dist</a:t>
          </a:r>
          <a:r>
            <a:rPr lang="it-IT" sz="2400" b="0" dirty="0">
              <a:solidFill>
                <a:schemeClr val="tx1"/>
              </a:solidFill>
            </a:rPr>
            <a:t> e </a:t>
          </a:r>
          <a:r>
            <a:rPr lang="it-IT" sz="2400" b="0" dirty="0" err="1">
              <a:solidFill>
                <a:schemeClr val="tx1"/>
              </a:solidFill>
            </a:rPr>
            <a:t>beta_dist</a:t>
          </a:r>
          <a:r>
            <a:rPr lang="it-IT" sz="2400" b="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dirty="0">
            <a:solidFill>
              <a:schemeClr val="tx1"/>
            </a:solidFill>
          </a:endParaRP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DEEE361-2F16-4510-A919-608D88D9A0BB}" type="doc">
      <dgm:prSet loTypeId="urn:microsoft.com/office/officeart/2005/8/layout/vList2" loCatId="list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it-IT"/>
        </a:p>
      </dgm:t>
    </dgm:pt>
    <dgm:pt modelId="{FC9E663A-6649-4D70-904A-DB8A486D0BFF}">
      <dgm:prSet/>
      <dgm:spPr>
        <a:solidFill>
          <a:srgbClr val="CCEEFF"/>
        </a:solidFill>
      </dgm:spPr>
      <dgm:t>
        <a:bodyPr/>
        <a:lstStyle/>
        <a:p>
          <a:r>
            <a:rPr lang="it-IT" b="1" dirty="0">
              <a:solidFill>
                <a:schemeClr val="tx1"/>
              </a:solidFill>
            </a:rPr>
            <a:t>Caricamento dei vettori: </a:t>
          </a:r>
          <a:r>
            <a:rPr lang="it-IT" dirty="0">
              <a:solidFill>
                <a:schemeClr val="tx1"/>
              </a:solidFill>
            </a:rPr>
            <a:t>i vettori contenenti coordinate spaziali dei due punti vengono caricati nei registri XMM.</a:t>
          </a:r>
        </a:p>
      </dgm:t>
    </dgm:pt>
    <dgm:pt modelId="{80BECD95-8855-4816-B480-1163295EBBC8}" type="parTrans" cxnId="{3A946EE0-852A-44EF-B879-D22EFF773670}">
      <dgm:prSet/>
      <dgm:spPr/>
      <dgm:t>
        <a:bodyPr/>
        <a:lstStyle/>
        <a:p>
          <a:endParaRPr lang="it-IT"/>
        </a:p>
      </dgm:t>
    </dgm:pt>
    <dgm:pt modelId="{2D1CF75B-EBCF-4126-914C-B0B6750F5CFA}" type="sibTrans" cxnId="{3A946EE0-852A-44EF-B879-D22EFF773670}">
      <dgm:prSet/>
      <dgm:spPr/>
      <dgm:t>
        <a:bodyPr/>
        <a:lstStyle/>
        <a:p>
          <a:endParaRPr lang="it-IT"/>
        </a:p>
      </dgm:t>
    </dgm:pt>
    <dgm:pt modelId="{63FB79F7-888B-411D-8A78-9CA0A59BE25E}" type="pres">
      <dgm:prSet presAssocID="{5DEEE361-2F16-4510-A919-608D88D9A0BB}" presName="linear" presStyleCnt="0">
        <dgm:presLayoutVars>
          <dgm:animLvl val="lvl"/>
          <dgm:resizeHandles val="exact"/>
        </dgm:presLayoutVars>
      </dgm:prSet>
      <dgm:spPr/>
    </dgm:pt>
    <dgm:pt modelId="{C85D6417-08DC-4B12-943A-7BDBEC4065D3}" type="pres">
      <dgm:prSet presAssocID="{FC9E663A-6649-4D70-904A-DB8A486D0BFF}" presName="parentText" presStyleLbl="node1" presStyleIdx="0" presStyleCnt="1" custLinFactNeighborX="-3567" custLinFactNeighborY="-1817">
        <dgm:presLayoutVars>
          <dgm:chMax val="0"/>
          <dgm:bulletEnabled val="1"/>
        </dgm:presLayoutVars>
      </dgm:prSet>
      <dgm:spPr/>
    </dgm:pt>
  </dgm:ptLst>
  <dgm:cxnLst>
    <dgm:cxn modelId="{9637AC4E-694E-4DC6-8DA6-C06B35223C27}" type="presOf" srcId="{5DEEE361-2F16-4510-A919-608D88D9A0BB}" destId="{63FB79F7-888B-411D-8A78-9CA0A59BE25E}" srcOrd="0" destOrd="0" presId="urn:microsoft.com/office/officeart/2005/8/layout/vList2"/>
    <dgm:cxn modelId="{3A946EE0-852A-44EF-B879-D22EFF773670}" srcId="{5DEEE361-2F16-4510-A919-608D88D9A0BB}" destId="{FC9E663A-6649-4D70-904A-DB8A486D0BFF}" srcOrd="0" destOrd="0" parTransId="{80BECD95-8855-4816-B480-1163295EBBC8}" sibTransId="{2D1CF75B-EBCF-4126-914C-B0B6750F5CFA}"/>
    <dgm:cxn modelId="{2422C7F7-448F-4864-A55B-362962D83ADA}" type="presOf" srcId="{FC9E663A-6649-4D70-904A-DB8A486D0BFF}" destId="{C85D6417-08DC-4B12-943A-7BDBEC4065D3}" srcOrd="0" destOrd="0" presId="urn:microsoft.com/office/officeart/2005/8/layout/vList2"/>
    <dgm:cxn modelId="{E60FFF4A-24F5-4790-9CA7-CD8D1BD0EE27}" type="presParOf" srcId="{63FB79F7-888B-411D-8A78-9CA0A59BE25E}" destId="{C85D6417-08DC-4B12-943A-7BDBEC406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04832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φ e ψ vengono caricati nei registri XMM.</a:t>
          </a:r>
        </a:p>
      </dsp:txBody>
      <dsp:txXfrm>
        <a:off x="51175" y="51175"/>
        <a:ext cx="7311178" cy="9459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quadrato delle differenze: </a:t>
          </a:r>
          <a:r>
            <a:rPr lang="it-IT" sz="2400" b="0" kern="120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15940"/>
          <a:ext cx="7413528" cy="17128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radice quadrata: </a:t>
          </a:r>
          <a:r>
            <a:rPr lang="it-IT" sz="2400" b="0" kern="1200" dirty="0">
              <a:solidFill>
                <a:schemeClr val="tx1"/>
              </a:solidFill>
            </a:rPr>
            <a:t>si sommano gli elementi del registro XMM ottenendo un valore scalare, al quale viene applicata l’istruzione di radice quadrata. Il valore finale corrisponde alla distanza euclidea.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616" y="199556"/>
        <a:ext cx="7246296" cy="154564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9190"/>
          <a:ext cx="6487253" cy="133087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contenenti coordinate spaziali dei due punti vengono caricati nei registri YMM.</a:t>
          </a:r>
        </a:p>
      </dsp:txBody>
      <dsp:txXfrm>
        <a:off x="64968" y="74158"/>
        <a:ext cx="6357317" cy="120093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487253" cy="1562498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quadrato delle differenze: </a:t>
          </a:r>
          <a:r>
            <a:rPr lang="it-IT" sz="2400" b="0" kern="1200" dirty="0">
              <a:solidFill>
                <a:schemeClr val="tx1"/>
              </a:solidFill>
            </a:rPr>
            <a:t>si calcolano le differenze ed i rispettivi quadrati eseguendo le operazioni su 4 elementi contemporaneamente.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76275" y="76275"/>
        <a:ext cx="6334703" cy="140994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487253" cy="20779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radice quadrata: </a:t>
          </a:r>
          <a:r>
            <a:rPr lang="it-IT" sz="2400" b="0" kern="1200" dirty="0">
              <a:solidFill>
                <a:schemeClr val="tx1"/>
              </a:solidFill>
            </a:rPr>
            <a:t>si sommano gli elementi del registro YMM ottenendo un valore scalare, al quale viene applicata l’istruzione di radice quadrata. Il valore finale corrisponde alla distanza euclidea.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01436" y="101436"/>
        <a:ext cx="6284381" cy="1875047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0" kern="1200" dirty="0">
              <a:solidFill>
                <a:schemeClr val="tx1"/>
              </a:solidFill>
            </a:rPr>
            <a:t>La matrice b è stata cambiata secondo in rappresentazione </a:t>
          </a:r>
          <a:r>
            <a:rPr lang="it-IT" sz="2400" b="0" kern="1200" dirty="0" err="1">
              <a:solidFill>
                <a:schemeClr val="tx1"/>
              </a:solidFill>
            </a:rPr>
            <a:t>column</a:t>
          </a:r>
          <a:r>
            <a:rPr lang="it-IT" sz="2400" b="0" kern="1200" dirty="0">
              <a:solidFill>
                <a:schemeClr val="tx1"/>
              </a:solidFill>
            </a:rPr>
            <a:t>-major </a:t>
          </a:r>
          <a:r>
            <a:rPr lang="it-IT" sz="2400" b="0" kern="1200" dirty="0" err="1">
              <a:solidFill>
                <a:schemeClr val="tx1"/>
              </a:solidFill>
            </a:rPr>
            <a:t>order</a:t>
          </a:r>
          <a:r>
            <a:rPr lang="it-IT" sz="2400" b="0" kern="1200" dirty="0">
              <a:solidFill>
                <a:schemeClr val="tx1"/>
              </a:solidFill>
            </a:rPr>
            <a:t> al fine di ottimizzare il numero di istruzioni.</a:t>
          </a:r>
        </a:p>
      </dsp:txBody>
      <dsp:txXfrm>
        <a:off x="63966" y="63966"/>
        <a:ext cx="7285596" cy="118242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99216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il vettore e le colonne della matrice sono caricati nei registri XMM.</a:t>
          </a:r>
        </a:p>
      </dsp:txBody>
      <dsp:txXfrm>
        <a:off x="48433" y="48433"/>
        <a:ext cx="7316662" cy="89529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prodotto riga per colonna: </a:t>
          </a:r>
          <a:r>
            <a:rPr lang="it-IT" sz="2400" b="0" kern="120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46606" y="207262"/>
        <a:ext cx="7320316" cy="86150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Ritorno del vettore risultato: </a:t>
          </a:r>
          <a:r>
            <a:rPr lang="it-IT" sz="2400" b="0" kern="120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99216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il vettore e le colonne della matrice sono caricati nei registri YMM.</a:t>
          </a:r>
        </a:p>
      </dsp:txBody>
      <dsp:txXfrm>
        <a:off x="48433" y="48433"/>
        <a:ext cx="7316662" cy="8952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7300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dei valori: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35640" y="35640"/>
        <a:ext cx="7342248" cy="65880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 prodotto riga per colonna: </a:t>
          </a:r>
          <a:r>
            <a:rPr lang="it-IT" sz="2400" b="0" kern="1200" dirty="0">
              <a:solidFill>
                <a:schemeClr val="tx1"/>
              </a:solidFill>
            </a:rPr>
            <a:t>la riga del vettore viene moltiplicata rispettivamente per ogni colonna. 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46606" y="207262"/>
        <a:ext cx="7320316" cy="861507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31035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Ritorno del vettore risultato: </a:t>
          </a:r>
          <a:r>
            <a:rPr lang="it-IT" sz="2400" b="0" kern="1200" dirty="0">
              <a:solidFill>
                <a:schemeClr val="tx1"/>
              </a:solidFill>
            </a:rPr>
            <a:t>la somma di ogni prodotto riga per colonna viene memorizzata rispettivamente in una cella del vettore risultato.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63966" y="63966"/>
        <a:ext cx="7285596" cy="1182422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095368" cy="1310537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del vettore: </a:t>
          </a:r>
          <a:r>
            <a:rPr lang="it-IT" sz="2400" kern="1200" dirty="0">
              <a:solidFill>
                <a:schemeClr val="tx1"/>
              </a:solidFill>
            </a:rPr>
            <a:t>il vettore viene caricato all’interno di un registro XMM e se ne conserva una copia all’interno di un altro registro XMM.</a:t>
          </a:r>
        </a:p>
      </dsp:txBody>
      <dsp:txXfrm>
        <a:off x="63975" y="63975"/>
        <a:ext cx="5967418" cy="1182587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35101"/>
          <a:ext cx="6095368" cy="281384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norma: </a:t>
          </a:r>
          <a:r>
            <a:rPr lang="it-IT" sz="2400" b="0" kern="120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37361" y="172462"/>
        <a:ext cx="5820646" cy="253912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6095368" cy="1793756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kern="1200" dirty="0">
              <a:solidFill>
                <a:schemeClr val="tx1"/>
              </a:solidFill>
            </a:rPr>
            <a:t>si effettua la divisione del vettore originario con il valore di norma eseguendo l’operazione contemporaneamente sui 4 elementi del registro.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87564" y="87564"/>
        <a:ext cx="5920240" cy="1618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5717550" cy="1511767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del vettore: </a:t>
          </a:r>
          <a:r>
            <a:rPr lang="it-IT" sz="2400" kern="1200" dirty="0">
              <a:solidFill>
                <a:schemeClr val="tx1"/>
              </a:solidFill>
            </a:rPr>
            <a:t>il vettore viene caricato all’interno di un registro YMM e se ne conserva una copia all’interno di un altro registro YMM.</a:t>
          </a:r>
        </a:p>
      </dsp:txBody>
      <dsp:txXfrm>
        <a:off x="73798" y="73798"/>
        <a:ext cx="5569954" cy="1364171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264795"/>
          <a:ext cx="5717550" cy="281384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della norma: </a:t>
          </a:r>
          <a:r>
            <a:rPr lang="it-IT" sz="2400" b="0" kern="1200" dirty="0">
              <a:solidFill>
                <a:schemeClr val="tx1"/>
              </a:solidFill>
            </a:rPr>
            <a:t>si calcola il quadrato di ogni elemento eseguendo l’operazione su 4 elementi contemporaneamente e si sommano gli elementi del registro ottenendo un valore scalare, al quale si applica l’istruzione di radice quadrata. Il valore finale corrisponde alla norma.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137361" y="402156"/>
        <a:ext cx="5442828" cy="2539127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52647"/>
          <a:ext cx="5717550" cy="209137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Divisione del vettore originario con il valore di norma: </a:t>
          </a:r>
          <a:r>
            <a:rPr lang="it-IT" sz="2400" b="0" kern="1200" dirty="0">
              <a:solidFill>
                <a:schemeClr val="tx1"/>
              </a:solidFill>
            </a:rPr>
            <a:t>si effettua la divisione del vettore originario con il valore di norma eseguendo l’operazione sui 4 elementi del registro contemporaneamente.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102093" y="154740"/>
        <a:ext cx="5513364" cy="18871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60646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Confronto tra i valori di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1" kern="1200" dirty="0">
              <a:solidFill>
                <a:schemeClr val="tx1"/>
              </a:solidFill>
            </a:rPr>
            <a:t>: </a:t>
          </a:r>
          <a:r>
            <a:rPr lang="it-IT" sz="2400" b="0" kern="1200" dirty="0">
              <a:solidFill>
                <a:schemeClr val="tx1"/>
              </a:solidFill>
            </a:rPr>
            <a:t>ogni registro contiene 4 valori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78421" y="78421"/>
        <a:ext cx="7256686" cy="14496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71112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dell’energia: </a:t>
          </a:r>
          <a:r>
            <a:rPr lang="it-IT" sz="2400" b="0" kern="1200" dirty="0">
              <a:solidFill>
                <a:schemeClr val="tx1"/>
              </a:solidFill>
            </a:rPr>
            <a:t>i valori rispettivamente minori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530" y="83530"/>
        <a:ext cx="7246468" cy="15440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04832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φ e ψ vengono caricati nei registri YMM.</a:t>
          </a:r>
        </a:p>
      </dsp:txBody>
      <dsp:txXfrm>
        <a:off x="51175" y="51175"/>
        <a:ext cx="7311178" cy="9459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730080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dei valori: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.</a:t>
          </a:r>
          <a:endParaRPr lang="it-IT" sz="2400" b="1" kern="1200" dirty="0">
            <a:solidFill>
              <a:schemeClr val="tx1"/>
            </a:solidFill>
          </a:endParaRPr>
        </a:p>
      </dsp:txBody>
      <dsp:txXfrm>
        <a:off x="35640" y="35640"/>
        <a:ext cx="7342248" cy="658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606464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Confronto tra i valori di </a:t>
          </a:r>
          <a:r>
            <a:rPr lang="it-IT" sz="2400" b="1" kern="1200" dirty="0" err="1">
              <a:solidFill>
                <a:schemeClr val="tx1"/>
              </a:solidFill>
            </a:rPr>
            <a:t>alpha_dist</a:t>
          </a:r>
          <a:r>
            <a:rPr lang="it-IT" sz="2400" b="1" kern="1200" dirty="0">
              <a:solidFill>
                <a:schemeClr val="tx1"/>
              </a:solidFill>
            </a:rPr>
            <a:t> e </a:t>
          </a:r>
          <a:r>
            <a:rPr lang="it-IT" sz="2400" b="1" kern="1200" dirty="0" err="1">
              <a:solidFill>
                <a:schemeClr val="tx1"/>
              </a:solidFill>
            </a:rPr>
            <a:t>beta_dist</a:t>
          </a:r>
          <a:r>
            <a:rPr lang="it-IT" sz="2400" b="1" kern="1200" dirty="0">
              <a:solidFill>
                <a:schemeClr val="tx1"/>
              </a:solidFill>
            </a:rPr>
            <a:t>: </a:t>
          </a:r>
          <a:r>
            <a:rPr lang="it-IT" sz="2400" b="0" kern="1200" dirty="0">
              <a:solidFill>
                <a:schemeClr val="tx1"/>
              </a:solidFill>
            </a:rPr>
            <a:t>ogni registro contiene 4 valori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e grazie alle maschere generate dalle istruzioni di confronto di mantengono solo i valori minori.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78421" y="78421"/>
        <a:ext cx="7256686" cy="144962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0"/>
          <a:ext cx="7413528" cy="1711125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Calcolo dell’energia: </a:t>
          </a:r>
          <a:r>
            <a:rPr lang="it-IT" sz="2400" b="0" kern="1200" dirty="0">
              <a:solidFill>
                <a:schemeClr val="tx1"/>
              </a:solidFill>
            </a:rPr>
            <a:t>i valori rispettivamente minori di </a:t>
          </a:r>
          <a:r>
            <a:rPr lang="it-IT" sz="2400" b="0" kern="1200" dirty="0" err="1">
              <a:solidFill>
                <a:schemeClr val="tx1"/>
              </a:solidFill>
            </a:rPr>
            <a:t>alpha_dist</a:t>
          </a:r>
          <a:r>
            <a:rPr lang="it-IT" sz="2400" b="0" kern="1200" dirty="0">
              <a:solidFill>
                <a:schemeClr val="tx1"/>
              </a:solidFill>
            </a:rPr>
            <a:t> e </a:t>
          </a:r>
          <a:r>
            <a:rPr lang="it-IT" sz="2400" b="0" kern="1200" dirty="0" err="1">
              <a:solidFill>
                <a:schemeClr val="tx1"/>
              </a:solidFill>
            </a:rPr>
            <a:t>beta_dist</a:t>
          </a:r>
          <a:r>
            <a:rPr lang="it-IT" sz="2400" b="0" kern="1200" dirty="0">
              <a:solidFill>
                <a:schemeClr val="tx1"/>
              </a:solidFill>
            </a:rPr>
            <a:t> sono moltiplicati per il valore 0.5 per ottenere la somma parziale dell’energia rama totale, la quale viene memorizzata in un registro differente.</a:t>
          </a:r>
          <a:endParaRPr lang="it-IT" sz="2400" kern="1200" dirty="0">
            <a:solidFill>
              <a:schemeClr val="tx1"/>
            </a:solidFill>
          </a:endParaRPr>
        </a:p>
      </dsp:txBody>
      <dsp:txXfrm>
        <a:off x="83530" y="83530"/>
        <a:ext cx="7246468" cy="154406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D6417-08DC-4B12-943A-7BDBEC4065D3}">
      <dsp:nvSpPr>
        <dsp:cNvPr id="0" name=""/>
        <dsp:cNvSpPr/>
      </dsp:nvSpPr>
      <dsp:spPr>
        <a:xfrm>
          <a:off x="0" y="160656"/>
          <a:ext cx="7413528" cy="954719"/>
        </a:xfrm>
        <a:prstGeom prst="roundRect">
          <a:avLst/>
        </a:prstGeom>
        <a:solidFill>
          <a:srgbClr val="CCEEFF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solidFill>
                <a:schemeClr val="tx1"/>
              </a:solidFill>
            </a:rPr>
            <a:t>Caricamento dei vettori: </a:t>
          </a:r>
          <a:r>
            <a:rPr lang="it-IT" sz="2400" kern="1200" dirty="0">
              <a:solidFill>
                <a:schemeClr val="tx1"/>
              </a:solidFill>
            </a:rPr>
            <a:t>i vettori contenenti coordinate spaziali dei due punti vengono caricati nei registri XMM.</a:t>
          </a:r>
        </a:p>
      </dsp:txBody>
      <dsp:txXfrm>
        <a:off x="46606" y="207262"/>
        <a:ext cx="7320316" cy="861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644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4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0.xml"/><Relationship Id="rId13" Type="http://schemas.openxmlformats.org/officeDocument/2006/relationships/diagramData" Target="../diagrams/data21.xml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12" Type="http://schemas.microsoft.com/office/2007/relationships/diagramDrawing" Target="../diagrams/drawing20.xml"/><Relationship Id="rId17" Type="http://schemas.microsoft.com/office/2007/relationships/diagramDrawing" Target="../diagrams/drawing21.xml"/><Relationship Id="rId2" Type="http://schemas.openxmlformats.org/officeDocument/2006/relationships/image" Target="../media/image13.PNG"/><Relationship Id="rId16" Type="http://schemas.openxmlformats.org/officeDocument/2006/relationships/diagramColors" Target="../diagrams/colors2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9.xml"/><Relationship Id="rId11" Type="http://schemas.openxmlformats.org/officeDocument/2006/relationships/diagramColors" Target="../diagrams/colors20.xml"/><Relationship Id="rId5" Type="http://schemas.openxmlformats.org/officeDocument/2006/relationships/diagramQuickStyle" Target="../diagrams/quickStyle19.xml"/><Relationship Id="rId15" Type="http://schemas.openxmlformats.org/officeDocument/2006/relationships/diagramQuickStyle" Target="../diagrams/quickStyle21.xml"/><Relationship Id="rId10" Type="http://schemas.openxmlformats.org/officeDocument/2006/relationships/diagramQuickStyle" Target="../diagrams/quickStyle20.xml"/><Relationship Id="rId4" Type="http://schemas.openxmlformats.org/officeDocument/2006/relationships/diagramLayout" Target="../diagrams/layout19.xml"/><Relationship Id="rId9" Type="http://schemas.openxmlformats.org/officeDocument/2006/relationships/diagramLayout" Target="../diagrams/layout20.xml"/><Relationship Id="rId14" Type="http://schemas.openxmlformats.org/officeDocument/2006/relationships/diagramLayout" Target="../diagrams/layout2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" Type="http://schemas.openxmlformats.org/officeDocument/2006/relationships/image" Target="../media/image14.PNG"/><Relationship Id="rId16" Type="http://schemas.openxmlformats.org/officeDocument/2006/relationships/diagramColors" Target="../diagrams/colors2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10" Type="http://schemas.openxmlformats.org/officeDocument/2006/relationships/diagramQuickStyle" Target="../diagrams/quickStyle23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6.xml"/><Relationship Id="rId13" Type="http://schemas.openxmlformats.org/officeDocument/2006/relationships/diagramData" Target="../diagrams/data27.xml"/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12" Type="http://schemas.microsoft.com/office/2007/relationships/diagramDrawing" Target="../diagrams/drawing26.xml"/><Relationship Id="rId17" Type="http://schemas.microsoft.com/office/2007/relationships/diagramDrawing" Target="../diagrams/drawing27.xml"/><Relationship Id="rId2" Type="http://schemas.openxmlformats.org/officeDocument/2006/relationships/image" Target="../media/image15.PNG"/><Relationship Id="rId16" Type="http://schemas.openxmlformats.org/officeDocument/2006/relationships/diagramColors" Target="../diagrams/colors2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5.xml"/><Relationship Id="rId11" Type="http://schemas.openxmlformats.org/officeDocument/2006/relationships/diagramColors" Target="../diagrams/colors26.xml"/><Relationship Id="rId5" Type="http://schemas.openxmlformats.org/officeDocument/2006/relationships/diagramQuickStyle" Target="../diagrams/quickStyle25.xml"/><Relationship Id="rId15" Type="http://schemas.openxmlformats.org/officeDocument/2006/relationships/diagramQuickStyle" Target="../diagrams/quickStyle27.xml"/><Relationship Id="rId10" Type="http://schemas.openxmlformats.org/officeDocument/2006/relationships/diagramQuickStyle" Target="../diagrams/quickStyle26.xml"/><Relationship Id="rId4" Type="http://schemas.openxmlformats.org/officeDocument/2006/relationships/diagramLayout" Target="../diagrams/layout25.xml"/><Relationship Id="rId9" Type="http://schemas.openxmlformats.org/officeDocument/2006/relationships/diagramLayout" Target="../diagrams/layout26.xml"/><Relationship Id="rId14" Type="http://schemas.openxmlformats.org/officeDocument/2006/relationships/diagramLayout" Target="../diagrams/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8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diagramData" Target="../diagrams/data8.xml"/><Relationship Id="rId3" Type="http://schemas.openxmlformats.org/officeDocument/2006/relationships/diagramData" Target="../diagrams/data5.xml"/><Relationship Id="rId21" Type="http://schemas.openxmlformats.org/officeDocument/2006/relationships/diagramColors" Target="../diagrams/colors8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17" Type="http://schemas.microsoft.com/office/2007/relationships/diagramDrawing" Target="../diagrams/drawing7.xml"/><Relationship Id="rId2" Type="http://schemas.openxmlformats.org/officeDocument/2006/relationships/image" Target="../media/image9.PNG"/><Relationship Id="rId16" Type="http://schemas.openxmlformats.org/officeDocument/2006/relationships/diagramColors" Target="../diagrams/colors7.xml"/><Relationship Id="rId20" Type="http://schemas.openxmlformats.org/officeDocument/2006/relationships/diagramQuickStyle" Target="../diagrams/quickStyl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6.xml"/><Relationship Id="rId19" Type="http://schemas.openxmlformats.org/officeDocument/2006/relationships/diagramLayout" Target="../diagrams/layout8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diagramLayout" Target="../diagrams/layout7.xml"/><Relationship Id="rId22" Type="http://schemas.microsoft.com/office/2007/relationships/diagramDrawing" Target="../diagrams/drawing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diagramData" Target="../diagrams/data11.xml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microsoft.com/office/2007/relationships/diagramDrawing" Target="../diagrams/drawing11.xml"/><Relationship Id="rId2" Type="http://schemas.openxmlformats.org/officeDocument/2006/relationships/image" Target="../media/image10.PNG"/><Relationship Id="rId16" Type="http://schemas.openxmlformats.org/officeDocument/2006/relationships/diagramColors" Target="../diagrams/colors1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diagramLayout" Target="../diagrams/layout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3.xml"/><Relationship Id="rId13" Type="http://schemas.openxmlformats.org/officeDocument/2006/relationships/diagramData" Target="../diagrams/data14.xml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12" Type="http://schemas.microsoft.com/office/2007/relationships/diagramDrawing" Target="../diagrams/drawing13.xml"/><Relationship Id="rId17" Type="http://schemas.microsoft.com/office/2007/relationships/diagramDrawing" Target="../diagrams/drawing14.xml"/><Relationship Id="rId2" Type="http://schemas.openxmlformats.org/officeDocument/2006/relationships/image" Target="../media/image11.PNG"/><Relationship Id="rId16" Type="http://schemas.openxmlformats.org/officeDocument/2006/relationships/diagramColors" Target="../diagrams/colors1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2.xml"/><Relationship Id="rId11" Type="http://schemas.openxmlformats.org/officeDocument/2006/relationships/diagramColors" Target="../diagrams/colors13.xml"/><Relationship Id="rId5" Type="http://schemas.openxmlformats.org/officeDocument/2006/relationships/diagramQuickStyle" Target="../diagrams/quickStyle12.xml"/><Relationship Id="rId15" Type="http://schemas.openxmlformats.org/officeDocument/2006/relationships/diagramQuickStyle" Target="../diagrams/quickStyle14.xml"/><Relationship Id="rId10" Type="http://schemas.openxmlformats.org/officeDocument/2006/relationships/diagramQuickStyle" Target="../diagrams/quickStyle13.xml"/><Relationship Id="rId4" Type="http://schemas.openxmlformats.org/officeDocument/2006/relationships/diagramLayout" Target="../diagrams/layout12.xml"/><Relationship Id="rId9" Type="http://schemas.openxmlformats.org/officeDocument/2006/relationships/diagramLayout" Target="../diagrams/layout13.xml"/><Relationship Id="rId14" Type="http://schemas.openxmlformats.org/officeDocument/2006/relationships/diagramLayout" Target="../diagrams/layout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" Type="http://schemas.openxmlformats.org/officeDocument/2006/relationships/image" Target="../media/image12.PNG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5635" y="2749011"/>
            <a:ext cx="10141528" cy="3005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0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PROGETTO DI ARCHITETTURE AVANZATE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40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DEI SISTEMI DI ELABORAZIONE E PROGRAMMAZIONE: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36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Predizione struttura terziaria delle proteine </a:t>
            </a:r>
          </a:p>
          <a:p>
            <a:pPr marL="0" indent="0">
              <a:lnSpc>
                <a:spcPts val="5850"/>
              </a:lnSpc>
              <a:buNone/>
            </a:pPr>
            <a:endParaRPr lang="it-IT" sz="4650" noProof="0" dirty="0"/>
          </a:p>
        </p:txBody>
      </p:sp>
      <p:sp>
        <p:nvSpPr>
          <p:cNvPr id="4" name="Text 1"/>
          <p:cNvSpPr/>
          <p:nvPr/>
        </p:nvSpPr>
        <p:spPr>
          <a:xfrm>
            <a:off x="793790" y="45400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it-IT" sz="1750" noProof="0" dirty="0"/>
          </a:p>
        </p:txBody>
      </p:sp>
      <p:sp>
        <p:nvSpPr>
          <p:cNvPr id="5" name="Shape 2"/>
          <p:cNvSpPr/>
          <p:nvPr/>
        </p:nvSpPr>
        <p:spPr>
          <a:xfrm>
            <a:off x="793790" y="662666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7" name="Text 3"/>
          <p:cNvSpPr/>
          <p:nvPr/>
        </p:nvSpPr>
        <p:spPr>
          <a:xfrm>
            <a:off x="1270040" y="6609755"/>
            <a:ext cx="206823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it-IT" sz="2200" noProof="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BC0C133-AADD-6456-FEEA-16C1844F140E}"/>
              </a:ext>
            </a:extLst>
          </p:cNvPr>
          <p:cNvSpPr txBox="1"/>
          <p:nvPr/>
        </p:nvSpPr>
        <p:spPr>
          <a:xfrm>
            <a:off x="415635" y="6661458"/>
            <a:ext cx="4514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noProof="0" dirty="0">
                <a:latin typeface="Petrona Bold"/>
              </a:rPr>
              <a:t>Gallicchio Vittorio: 263726</a:t>
            </a:r>
          </a:p>
          <a:p>
            <a:r>
              <a:rPr lang="it-IT" sz="2400" b="1" noProof="0" dirty="0">
                <a:latin typeface="Petrona Bold"/>
              </a:rPr>
              <a:t>Tocci Andrea: 263799</a:t>
            </a:r>
          </a:p>
          <a:p>
            <a:r>
              <a:rPr lang="it-IT" sz="2400" b="1" noProof="0" dirty="0">
                <a:latin typeface="Petrona Bold"/>
              </a:rPr>
              <a:t>Toto Andrea: 236065</a:t>
            </a:r>
          </a:p>
        </p:txBody>
      </p:sp>
      <p:pic>
        <p:nvPicPr>
          <p:cNvPr id="10" name="Immagine 3" descr="Immagine che contiene testo, Carattere, schermata, Elementi grafici">
            <a:extLst>
              <a:ext uri="{FF2B5EF4-FFF2-40B4-BE49-F238E27FC236}">
                <a16:creationId xmlns:a16="http://schemas.microsoft.com/office/drawing/2014/main" id="{160B8952-97F7-1C7A-71AA-1F9B75408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602" y="131270"/>
            <a:ext cx="5955599" cy="2609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8C2F58-AC75-50E9-31FF-E84585950267}"/>
              </a:ext>
            </a:extLst>
          </p:cNvPr>
          <p:cNvSpPr txBox="1"/>
          <p:nvPr/>
        </p:nvSpPr>
        <p:spPr>
          <a:xfrm>
            <a:off x="4930115" y="7706976"/>
            <a:ext cx="529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noProof="0" dirty="0">
                <a:latin typeface="Petrona Bold"/>
              </a:rPr>
              <a:t>Anno accademico 2024/2025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9AED8-3D08-A895-14CA-E0D2F8696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A4C62EB-332F-E452-0D9B-CE6E9CBBE958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(3/4):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prodmat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E7316FB-E84F-E646-C528-A32A6263E9D4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4D00ABAE-49F2-BD3A-4F63-3F239E09BF8D}"/>
              </a:ext>
            </a:extLst>
          </p:cNvPr>
          <p:cNvSpPr/>
          <p:nvPr/>
        </p:nvSpPr>
        <p:spPr>
          <a:xfrm>
            <a:off x="2246693" y="1599309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6" name="Immagine 1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7734A329-9DC4-D34C-FBE3-C2A071C44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69" y="2054557"/>
            <a:ext cx="5775922" cy="6011829"/>
          </a:xfrm>
          <a:prstGeom prst="rect">
            <a:avLst/>
          </a:prstGeom>
        </p:spPr>
      </p:pic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4017FF59-D7D6-4991-1FFA-C6C3B00802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7640006"/>
              </p:ext>
            </p:extLst>
          </p:nvPr>
        </p:nvGraphicFramePr>
        <p:xfrm>
          <a:off x="6729984" y="2737560"/>
          <a:ext cx="7413528" cy="998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CB82E8A1-3795-AC5C-EFDA-B8E209C71A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1944958"/>
              </p:ext>
            </p:extLst>
          </p:nvPr>
        </p:nvGraphicFramePr>
        <p:xfrm>
          <a:off x="6718110" y="4085543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4" name="Diagramma 23">
            <a:extLst>
              <a:ext uri="{FF2B5EF4-FFF2-40B4-BE49-F238E27FC236}">
                <a16:creationId xmlns:a16="http://schemas.microsoft.com/office/drawing/2014/main" id="{C62967B4-4B03-81BE-073B-43BC092ADD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966340"/>
              </p:ext>
            </p:extLst>
          </p:nvPr>
        </p:nvGraphicFramePr>
        <p:xfrm>
          <a:off x="6729984" y="5745673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458342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954BA-419C-53D8-3243-EEC90DFEA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8EBC945-BDAC-F490-A4BF-7224532BB130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(4/4): norma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774B1BCD-ABED-3298-1C49-7A6683467E3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7FBF13D-C9BB-D3E7-0ED9-33F9627793C9}"/>
              </a:ext>
            </a:extLst>
          </p:cNvPr>
          <p:cNvSpPr/>
          <p:nvPr/>
        </p:nvSpPr>
        <p:spPr>
          <a:xfrm>
            <a:off x="2909453" y="1586003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6" name="Immagine 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18DB426D-0458-8A19-08F6-BC75BEF32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68" y="1966716"/>
            <a:ext cx="7090109" cy="5813052"/>
          </a:xfrm>
          <a:prstGeom prst="rect">
            <a:avLst/>
          </a:prstGeom>
        </p:spPr>
      </p:pic>
      <p:graphicFrame>
        <p:nvGraphicFramePr>
          <p:cNvPr id="19" name="Diagramma 18">
            <a:extLst>
              <a:ext uri="{FF2B5EF4-FFF2-40B4-BE49-F238E27FC236}">
                <a16:creationId xmlns:a16="http://schemas.microsoft.com/office/drawing/2014/main" id="{C74738A8-B21C-572F-0B70-6FA2D8CFDF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8724227"/>
              </p:ext>
            </p:extLst>
          </p:nvPr>
        </p:nvGraphicFramePr>
        <p:xfrm>
          <a:off x="8155022" y="1311352"/>
          <a:ext cx="609536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364C754D-6728-1EEC-744E-1AA19470FB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0044807"/>
              </p:ext>
            </p:extLst>
          </p:nvPr>
        </p:nvGraphicFramePr>
        <p:xfrm>
          <a:off x="8155022" y="2928435"/>
          <a:ext cx="6095368" cy="29863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24CE4218-746C-12BD-34E0-5085ECAAA9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6055022"/>
              </p:ext>
            </p:extLst>
          </p:nvPr>
        </p:nvGraphicFramePr>
        <p:xfrm>
          <a:off x="8155022" y="6221100"/>
          <a:ext cx="6095368" cy="1794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009116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EA3E1-B898-5731-4731-A714BEE34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CB32A20-C4FA-DE7B-C87F-293CD88F9A45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(4/4): norma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2B3D846-8026-0478-CAC0-8A20D968947F}"/>
              </a:ext>
            </a:extLst>
          </p:cNvPr>
          <p:cNvSpPr/>
          <p:nvPr/>
        </p:nvSpPr>
        <p:spPr>
          <a:xfrm>
            <a:off x="12490443" y="7338997"/>
            <a:ext cx="2078182" cy="771850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F63C5BFC-F3AA-60C4-10E5-A3B892C9C950}"/>
              </a:ext>
            </a:extLst>
          </p:cNvPr>
          <p:cNvSpPr/>
          <p:nvPr/>
        </p:nvSpPr>
        <p:spPr>
          <a:xfrm>
            <a:off x="3046552" y="1586003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5" name="Immagine 14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6B90D684-418A-A440-8C3D-4647F19A4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88" y="2047255"/>
            <a:ext cx="8194202" cy="5327321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E04B93AC-FEB6-813C-FBE4-E1C7DAEDB7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7293051"/>
              </p:ext>
            </p:extLst>
          </p:nvPr>
        </p:nvGraphicFramePr>
        <p:xfrm>
          <a:off x="8633362" y="1033154"/>
          <a:ext cx="5717550" cy="1512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698102CE-E9CC-1DCC-FA32-957A26335A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7982371"/>
              </p:ext>
            </p:extLst>
          </p:nvPr>
        </p:nvGraphicFramePr>
        <p:xfrm>
          <a:off x="8633362" y="2535544"/>
          <a:ext cx="5717550" cy="3445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71FAE97E-7F60-2DB0-6354-225F22E083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7135615"/>
              </p:ext>
            </p:extLst>
          </p:nvPr>
        </p:nvGraphicFramePr>
        <p:xfrm>
          <a:off x="8633362" y="5838177"/>
          <a:ext cx="5717550" cy="2272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43146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155" y="572810"/>
            <a:ext cx="7801689" cy="1258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it-IT" sz="3950" b="1" noProof="0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</a:t>
            </a:r>
            <a:r>
              <a:rPr lang="it-IT" sz="39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: Parallelismo per Architetture Multicore</a:t>
            </a:r>
            <a:endParaRPr lang="it-IT" sz="3950" noProof="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55" y="2118836"/>
            <a:ext cx="479346" cy="4793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1155" y="2789873"/>
            <a:ext cx="2516862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Threads</a:t>
            </a:r>
            <a:endParaRPr lang="it-IT" sz="2400" noProof="0" dirty="0"/>
          </a:p>
        </p:txBody>
      </p:sp>
      <p:sp>
        <p:nvSpPr>
          <p:cNvPr id="6" name="Text 2"/>
          <p:cNvSpPr/>
          <p:nvPr/>
        </p:nvSpPr>
        <p:spPr>
          <a:xfrm>
            <a:off x="671155" y="3219450"/>
            <a:ext cx="3757017" cy="1227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17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17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distribuisce il carico di lavoro tra più thread, ciascuno dei quali esegue un'istanza indipendente del codice su un core del processore.</a:t>
            </a:r>
            <a:endParaRPr lang="it-IT" sz="1700" noProof="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5708" y="2118836"/>
            <a:ext cx="479346" cy="4793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5708" y="2789873"/>
            <a:ext cx="2516862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Esecuzione Parallela</a:t>
            </a:r>
            <a:endParaRPr lang="it-IT" sz="2400" noProof="0" dirty="0"/>
          </a:p>
        </p:txBody>
      </p:sp>
      <p:sp>
        <p:nvSpPr>
          <p:cNvPr id="9" name="Text 4"/>
          <p:cNvSpPr/>
          <p:nvPr/>
        </p:nvSpPr>
        <p:spPr>
          <a:xfrm>
            <a:off x="4715708" y="3219450"/>
            <a:ext cx="3757136" cy="1534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17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L'esecuzione parallela di blocchi di codice permette di sfruttare al meglio la potenza di calcolo dei processori multicore, accelerando i tempi di esecuzione.</a:t>
            </a:r>
            <a:endParaRPr lang="it-IT" sz="1700" noProof="0" dirty="0"/>
          </a:p>
        </p:txBody>
      </p:sp>
      <p:pic>
        <p:nvPicPr>
          <p:cNvPr id="14" name="Elemento grafico 13" descr="Programmatore (maschile) contorno">
            <a:extLst>
              <a:ext uri="{FF2B5EF4-FFF2-40B4-BE49-F238E27FC236}">
                <a16:creationId xmlns:a16="http://schemas.microsoft.com/office/drawing/2014/main" id="{E983E4B5-EE07-A300-222F-B647B242A5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9750" y="5261850"/>
            <a:ext cx="914400" cy="914400"/>
          </a:xfrm>
          <a:prstGeom prst="rect">
            <a:avLst/>
          </a:prstGeom>
        </p:spPr>
      </p:pic>
      <p:sp>
        <p:nvSpPr>
          <p:cNvPr id="15" name="Text 4">
            <a:extLst>
              <a:ext uri="{FF2B5EF4-FFF2-40B4-BE49-F238E27FC236}">
                <a16:creationId xmlns:a16="http://schemas.microsoft.com/office/drawing/2014/main" id="{5B6AB6B1-4B65-56AF-7546-3ACDA422A289}"/>
              </a:ext>
            </a:extLst>
          </p:cNvPr>
          <p:cNvSpPr/>
          <p:nvPr/>
        </p:nvSpPr>
        <p:spPr>
          <a:xfrm>
            <a:off x="669750" y="5125166"/>
            <a:ext cx="8165492" cy="132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Le direttive </a:t>
            </a:r>
            <a:r>
              <a:rPr lang="it-IT" sz="20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utilizzate sono state:</a:t>
            </a:r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dirty="0" err="1"/>
              <a:t>omp_set_num_threads</a:t>
            </a:r>
            <a:r>
              <a:rPr lang="it-IT" sz="2000" b="1" dirty="0"/>
              <a:t> ( </a:t>
            </a:r>
            <a:r>
              <a:rPr lang="it-IT" sz="2000" b="1" dirty="0" err="1"/>
              <a:t>num_cores</a:t>
            </a:r>
            <a:r>
              <a:rPr lang="it-IT" sz="2000" b="1" dirty="0"/>
              <a:t> )</a:t>
            </a:r>
            <a:endParaRPr lang="it-IT" sz="2000" b="1" noProof="0" dirty="0"/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noProof="0" dirty="0"/>
              <a:t>#pragma omp </a:t>
            </a:r>
            <a:r>
              <a:rPr lang="it-IT" sz="2000" b="1" noProof="0" dirty="0" err="1"/>
              <a:t>parallel</a:t>
            </a:r>
            <a:r>
              <a:rPr lang="it-IT" sz="2000" b="1" noProof="0" dirty="0"/>
              <a:t> </a:t>
            </a:r>
            <a:r>
              <a:rPr lang="it-IT" sz="2000" b="1" noProof="0" dirty="0" err="1"/>
              <a:t>sections</a:t>
            </a:r>
            <a:r>
              <a:rPr lang="it-IT" sz="2000" noProof="0" dirty="0"/>
              <a:t> e </a:t>
            </a:r>
            <a:r>
              <a:rPr lang="it-IT" sz="2000" b="1" noProof="0" dirty="0"/>
              <a:t>#pragma omp </a:t>
            </a:r>
            <a:r>
              <a:rPr lang="it-IT" sz="2000" b="1" noProof="0" dirty="0" err="1"/>
              <a:t>section</a:t>
            </a:r>
            <a:endParaRPr lang="it-IT" sz="2000" b="1" noProof="0" dirty="0"/>
          </a:p>
          <a:p>
            <a:pPr marL="1714500" lvl="3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it-IT" sz="2000" b="1" dirty="0"/>
              <a:t>#pragma omp </a:t>
            </a:r>
            <a:r>
              <a:rPr lang="it-IT" sz="2000" b="1" dirty="0" err="1"/>
              <a:t>parallel</a:t>
            </a:r>
            <a:r>
              <a:rPr lang="it-IT" sz="2000" b="1" dirty="0"/>
              <a:t> for</a:t>
            </a:r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AF455A6A-C39C-AB2B-E3A6-13D9D59F566E}"/>
              </a:ext>
            </a:extLst>
          </p:cNvPr>
          <p:cNvSpPr/>
          <p:nvPr/>
        </p:nvSpPr>
        <p:spPr>
          <a:xfrm>
            <a:off x="489253" y="6534985"/>
            <a:ext cx="8165492" cy="169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Abbiamo impostato pari a 9 il numero di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threads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massimo utilizzabile. Inoltre, si è deciso di calcolare le funzioni: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hydrophobicity_energy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electrostatic_energy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packing_energy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ognuna in parallelo su un singolo thread, e di parallelizzare i cicli for delle funzioni sui </a:t>
            </a:r>
            <a:r>
              <a:rPr lang="it-IT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threads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rimasti liberi.</a:t>
            </a:r>
            <a:endParaRPr lang="it-IT" sz="200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6152" y="305161"/>
            <a:ext cx="6491526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it-IT" sz="38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Risultati delle Ottimizzazioni (1/2)</a:t>
            </a:r>
            <a:endParaRPr lang="it-IT" sz="3800" noProof="0" dirty="0"/>
          </a:p>
        </p:txBody>
      </p:sp>
      <p:sp>
        <p:nvSpPr>
          <p:cNvPr id="4" name="Text 1"/>
          <p:cNvSpPr/>
          <p:nvPr/>
        </p:nvSpPr>
        <p:spPr>
          <a:xfrm>
            <a:off x="646151" y="1690549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78%</a:t>
            </a:r>
            <a:endParaRPr lang="it-IT" sz="4750" noProof="0" dirty="0"/>
          </a:p>
        </p:txBody>
      </p:sp>
      <p:sp>
        <p:nvSpPr>
          <p:cNvPr id="5" name="Text 2"/>
          <p:cNvSpPr/>
          <p:nvPr/>
        </p:nvSpPr>
        <p:spPr>
          <a:xfrm>
            <a:off x="1328201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 vs x86-32+SSE</a:t>
            </a:r>
            <a:endParaRPr lang="it-IT" sz="1900" noProof="0" dirty="0"/>
          </a:p>
        </p:txBody>
      </p:sp>
      <p:sp>
        <p:nvSpPr>
          <p:cNvPr id="6" name="Text 3"/>
          <p:cNvSpPr/>
          <p:nvPr/>
        </p:nvSpPr>
        <p:spPr>
          <a:xfrm>
            <a:off x="646152" y="2353059"/>
            <a:ext cx="3787378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L'utilizzo di SSE ha portato a una riduzione significativa dei tempi di esecuzione rispetto alla versione C a 32 bit, con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78%.</a:t>
            </a:r>
            <a:endParaRPr lang="it-IT" sz="1450" noProof="0" dirty="0"/>
          </a:p>
        </p:txBody>
      </p:sp>
      <p:sp>
        <p:nvSpPr>
          <p:cNvPr id="7" name="Text 4"/>
          <p:cNvSpPr/>
          <p:nvPr/>
        </p:nvSpPr>
        <p:spPr>
          <a:xfrm>
            <a:off x="5421510" y="1696403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68%</a:t>
            </a:r>
            <a:endParaRPr lang="it-IT" sz="4750" noProof="0" dirty="0"/>
          </a:p>
        </p:txBody>
      </p:sp>
      <p:sp>
        <p:nvSpPr>
          <p:cNvPr id="8" name="Text 5"/>
          <p:cNvSpPr/>
          <p:nvPr/>
        </p:nvSpPr>
        <p:spPr>
          <a:xfrm>
            <a:off x="6103560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 vs x86-64+AVX</a:t>
            </a:r>
            <a:endParaRPr lang="it-IT" sz="1900" noProof="0" dirty="0"/>
          </a:p>
        </p:txBody>
      </p:sp>
      <p:sp>
        <p:nvSpPr>
          <p:cNvPr id="9" name="Text 6"/>
          <p:cNvSpPr/>
          <p:nvPr/>
        </p:nvSpPr>
        <p:spPr>
          <a:xfrm>
            <a:off x="5421509" y="2353059"/>
            <a:ext cx="3787378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L'implementazione di AVX ha migliorato ulteriormente le prestazioni rispetto alla versione C a 64 bit, ottenendo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68%.</a:t>
            </a:r>
            <a:endParaRPr lang="it-IT" sz="1450" noProof="0" dirty="0"/>
          </a:p>
        </p:txBody>
      </p:sp>
      <p:sp>
        <p:nvSpPr>
          <p:cNvPr id="10" name="Text 7"/>
          <p:cNvSpPr/>
          <p:nvPr/>
        </p:nvSpPr>
        <p:spPr>
          <a:xfrm>
            <a:off x="10196869" y="1696402"/>
            <a:ext cx="3787378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it-IT" sz="47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30%</a:t>
            </a:r>
            <a:endParaRPr lang="it-IT" sz="4750" noProof="0" dirty="0"/>
          </a:p>
        </p:txBody>
      </p:sp>
      <p:sp>
        <p:nvSpPr>
          <p:cNvPr id="11" name="Text 8"/>
          <p:cNvSpPr/>
          <p:nvPr/>
        </p:nvSpPr>
        <p:spPr>
          <a:xfrm>
            <a:off x="10878920" y="1293145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it-IT" sz="19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AVX vs </a:t>
            </a:r>
            <a:r>
              <a:rPr lang="it-IT" sz="19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</a:t>
            </a:r>
            <a:endParaRPr lang="it-IT" sz="1900" noProof="0" dirty="0"/>
          </a:p>
        </p:txBody>
      </p:sp>
      <p:sp>
        <p:nvSpPr>
          <p:cNvPr id="12" name="Text 9"/>
          <p:cNvSpPr/>
          <p:nvPr/>
        </p:nvSpPr>
        <p:spPr>
          <a:xfrm>
            <a:off x="10196869" y="2353059"/>
            <a:ext cx="3787378" cy="147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L'introduzione del paradigma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OpenMP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 incrementato il grado di parallelismo, portando a un ulteriore miglioramento delle prestazioni rispetto alla versione x86-64+AVX, con uno </a:t>
            </a:r>
            <a:r>
              <a:rPr lang="it-IT" sz="14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speedup</a:t>
            </a:r>
            <a:r>
              <a:rPr lang="it-IT" sz="14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30%.</a:t>
            </a:r>
            <a:endParaRPr lang="it-IT" sz="1450" noProof="0" dirty="0"/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5A76C35C-092D-31C9-3874-9189478DB6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8404320"/>
              </p:ext>
            </p:extLst>
          </p:nvPr>
        </p:nvGraphicFramePr>
        <p:xfrm>
          <a:off x="2340047" y="3928026"/>
          <a:ext cx="9595262" cy="3996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Rettangolo 13">
            <a:extLst>
              <a:ext uri="{FF2B5EF4-FFF2-40B4-BE49-F238E27FC236}">
                <a16:creationId xmlns:a16="http://schemas.microsoft.com/office/drawing/2014/main" id="{FE139570-4A5A-3740-6233-8041D4D9DE2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422A62A-4509-12AE-BDFA-7C6D68B75736}"/>
              </a:ext>
            </a:extLst>
          </p:cNvPr>
          <p:cNvSpPr/>
          <p:nvPr/>
        </p:nvSpPr>
        <p:spPr>
          <a:xfrm>
            <a:off x="646152" y="418505"/>
            <a:ext cx="6491526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it-IT" sz="38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Risultati delle Ottimizzazioni (2/2)</a:t>
            </a:r>
            <a:endParaRPr lang="it-IT" sz="3800" noProof="0" dirty="0"/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C8AD24B7-3CAB-2786-E83C-D8EAF0502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450439"/>
              </p:ext>
            </p:extLst>
          </p:nvPr>
        </p:nvGraphicFramePr>
        <p:xfrm>
          <a:off x="3161651" y="4736484"/>
          <a:ext cx="8307098" cy="3508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6232F7A8-9232-0356-F8F0-9990E5A0F9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8589"/>
              </p:ext>
            </p:extLst>
          </p:nvPr>
        </p:nvGraphicFramePr>
        <p:xfrm>
          <a:off x="1071272" y="1167396"/>
          <a:ext cx="12132812" cy="34328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ttangolo 4">
            <a:extLst>
              <a:ext uri="{FF2B5EF4-FFF2-40B4-BE49-F238E27FC236}">
                <a16:creationId xmlns:a16="http://schemas.microsoft.com/office/drawing/2014/main" id="{A9407F5E-BF27-FA40-D8C7-D6086D1F5FB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82929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89359"/>
            <a:ext cx="6349841" cy="703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Conclusioni</a:t>
            </a:r>
            <a:endParaRPr lang="it-IT" sz="440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297" y="1721168"/>
            <a:ext cx="2166461" cy="19375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5140" y="2733913"/>
            <a:ext cx="114657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it-IT" sz="2100" noProof="0" dirty="0"/>
          </a:p>
        </p:txBody>
      </p:sp>
      <p:sp>
        <p:nvSpPr>
          <p:cNvPr id="5" name="Text 2"/>
          <p:cNvSpPr/>
          <p:nvPr/>
        </p:nvSpPr>
        <p:spPr>
          <a:xfrm>
            <a:off x="5330071" y="1935480"/>
            <a:ext cx="286964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Prestazioni Migliorate</a:t>
            </a:r>
            <a:endParaRPr lang="it-IT" sz="2200" noProof="0" dirty="0"/>
          </a:p>
        </p:txBody>
      </p:sp>
      <p:sp>
        <p:nvSpPr>
          <p:cNvPr id="6" name="Text 3"/>
          <p:cNvSpPr/>
          <p:nvPr/>
        </p:nvSpPr>
        <p:spPr>
          <a:xfrm>
            <a:off x="5330071" y="2415659"/>
            <a:ext cx="849665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it-IT" sz="16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L'utilizzo del linguaggio Assembly, del parallelismo SIMD e delle tecniche di ottimizzazione ha portato a un significativo miglioramento delle prestazioni, con una riduzione dei tempi di esecuzione e un incremento dell'efficienza.</a:t>
            </a:r>
            <a:endParaRPr lang="it-IT" sz="1650" noProof="0" dirty="0"/>
          </a:p>
        </p:txBody>
      </p:sp>
      <p:sp>
        <p:nvSpPr>
          <p:cNvPr id="7" name="Shape 4"/>
          <p:cNvSpPr/>
          <p:nvPr/>
        </p:nvSpPr>
        <p:spPr>
          <a:xfrm>
            <a:off x="5169337" y="3670221"/>
            <a:ext cx="8657392" cy="15240"/>
          </a:xfrm>
          <a:prstGeom prst="roundRect">
            <a:avLst>
              <a:gd name="adj" fmla="val 590661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it-IT" noProof="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067" y="3712250"/>
            <a:ext cx="4332923" cy="193750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6447" y="4466630"/>
            <a:ext cx="151924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it-IT" sz="2100" noProof="0" dirty="0"/>
          </a:p>
        </p:txBody>
      </p:sp>
      <p:sp>
        <p:nvSpPr>
          <p:cNvPr id="10" name="Text 6"/>
          <p:cNvSpPr/>
          <p:nvPr/>
        </p:nvSpPr>
        <p:spPr>
          <a:xfrm>
            <a:off x="6413302" y="4098012"/>
            <a:ext cx="2875359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Precisione Conservata</a:t>
            </a:r>
            <a:endParaRPr lang="it-IT" sz="2200" noProof="0" dirty="0"/>
          </a:p>
        </p:txBody>
      </p:sp>
      <p:sp>
        <p:nvSpPr>
          <p:cNvPr id="11" name="Text 7"/>
          <p:cNvSpPr/>
          <p:nvPr/>
        </p:nvSpPr>
        <p:spPr>
          <a:xfrm>
            <a:off x="6436108" y="4494135"/>
            <a:ext cx="7390619" cy="102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it-IT" sz="16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Rispettivamente nelle versioni 32 e 64 bit le ottimizzazioni implementate hanno mantenuto la correttezza del codice, senza compromettere l'accuratezza dei risultati.</a:t>
            </a:r>
            <a:endParaRPr lang="it-IT" sz="1650" noProof="0" dirty="0"/>
          </a:p>
        </p:txBody>
      </p:sp>
      <p:sp>
        <p:nvSpPr>
          <p:cNvPr id="12" name="Shape 8"/>
          <p:cNvSpPr/>
          <p:nvPr/>
        </p:nvSpPr>
        <p:spPr>
          <a:xfrm>
            <a:off x="6252567" y="5661303"/>
            <a:ext cx="7574161" cy="15240"/>
          </a:xfrm>
          <a:prstGeom prst="roundRect">
            <a:avLst>
              <a:gd name="adj" fmla="val 590661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it-IT" noProof="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836" y="5703332"/>
            <a:ext cx="6499384" cy="193750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6685" y="6457712"/>
            <a:ext cx="151567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it-IT" sz="21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it-IT" sz="2100" noProof="0" dirty="0"/>
          </a:p>
        </p:txBody>
      </p:sp>
      <p:sp>
        <p:nvSpPr>
          <p:cNvPr id="15" name="Text 10"/>
          <p:cNvSpPr/>
          <p:nvPr/>
        </p:nvSpPr>
        <p:spPr>
          <a:xfrm>
            <a:off x="7496532" y="5917644"/>
            <a:ext cx="359247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it-IT" sz="2200" b="1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OpenMP</a:t>
            </a:r>
            <a:endParaRPr lang="it-IT" sz="2200" noProof="0" dirty="0"/>
          </a:p>
        </p:txBody>
      </p:sp>
      <p:sp>
        <p:nvSpPr>
          <p:cNvPr id="16" name="Text 11"/>
          <p:cNvSpPr/>
          <p:nvPr/>
        </p:nvSpPr>
        <p:spPr>
          <a:xfrm>
            <a:off x="7496532" y="6397823"/>
            <a:ext cx="6330196" cy="1212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L’utilizzo di </a:t>
            </a:r>
            <a:r>
              <a:rPr lang="it-IT" sz="18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OpenMP</a:t>
            </a:r>
            <a:r>
              <a:rPr lang="it-IT" sz="1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ha evidenziato vantaggi che possono essere significativi all’aumentare della dimensione dei dati da processare</a:t>
            </a:r>
            <a:endParaRPr lang="it-IT" sz="1800" noProof="0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42B0C61-130D-411D-73C3-CE309010139E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it-IT" sz="1440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14105185" y="6877977"/>
            <a:ext cx="739378" cy="317948"/>
            <a:chOff x="0" y="0"/>
            <a:chExt cx="1347239" cy="57934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it-IT" sz="144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40640" tIns="40640" rIns="40640" bIns="40640" rtlCol="0" anchor="ctr"/>
            <a:lstStyle/>
            <a:p>
              <a:pPr algn="ctr">
                <a:lnSpc>
                  <a:spcPts val="2127"/>
                </a:lnSpc>
                <a:spcBef>
                  <a:spcPct val="0"/>
                </a:spcBef>
              </a:pPr>
              <a:endParaRPr sz="1440"/>
            </a:p>
          </p:txBody>
        </p:sp>
      </p:grpSp>
      <p:sp>
        <p:nvSpPr>
          <p:cNvPr id="6" name="Freeform 6"/>
          <p:cNvSpPr/>
          <p:nvPr/>
        </p:nvSpPr>
        <p:spPr>
          <a:xfrm>
            <a:off x="2274709" y="3351875"/>
            <a:ext cx="974637" cy="1525850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  <p:sp>
        <p:nvSpPr>
          <p:cNvPr id="7" name="TextBox 7"/>
          <p:cNvSpPr txBox="1"/>
          <p:nvPr/>
        </p:nvSpPr>
        <p:spPr>
          <a:xfrm>
            <a:off x="3015207" y="1215549"/>
            <a:ext cx="8131710" cy="4722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922"/>
              </a:lnSpc>
              <a:spcBef>
                <a:spcPct val="0"/>
              </a:spcBef>
            </a:pPr>
            <a:r>
              <a:rPr lang="en-US" sz="720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GRAZIE PER L’ATTENZIONE</a:t>
            </a:r>
          </a:p>
        </p:txBody>
      </p:sp>
      <p:sp>
        <p:nvSpPr>
          <p:cNvPr id="8" name="Freeform 8"/>
          <p:cNvSpPr/>
          <p:nvPr/>
        </p:nvSpPr>
        <p:spPr>
          <a:xfrm>
            <a:off x="1684416" y="3577029"/>
            <a:ext cx="687003" cy="1075543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  <p:sp>
        <p:nvSpPr>
          <p:cNvPr id="9" name="Freeform 9"/>
          <p:cNvSpPr/>
          <p:nvPr/>
        </p:nvSpPr>
        <p:spPr>
          <a:xfrm>
            <a:off x="1112065" y="3720459"/>
            <a:ext cx="503772" cy="788684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  <p:sp>
        <p:nvSpPr>
          <p:cNvPr id="10" name="Freeform 10"/>
          <p:cNvSpPr/>
          <p:nvPr/>
        </p:nvSpPr>
        <p:spPr>
          <a:xfrm rot="-10800000">
            <a:off x="11381055" y="3351875"/>
            <a:ext cx="974637" cy="1525850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  <p:sp>
        <p:nvSpPr>
          <p:cNvPr id="11" name="Freeform 11"/>
          <p:cNvSpPr/>
          <p:nvPr/>
        </p:nvSpPr>
        <p:spPr>
          <a:xfrm rot="-10800000">
            <a:off x="12258981" y="3577029"/>
            <a:ext cx="687003" cy="1075543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  <p:sp>
        <p:nvSpPr>
          <p:cNvPr id="12" name="Freeform 12"/>
          <p:cNvSpPr/>
          <p:nvPr/>
        </p:nvSpPr>
        <p:spPr>
          <a:xfrm rot="-10800000">
            <a:off x="13014564" y="3720459"/>
            <a:ext cx="503772" cy="788684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 sz="144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11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334" y="2878455"/>
            <a:ext cx="8927663" cy="722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it-IT" sz="45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Implementazione in Linguaggio C</a:t>
            </a:r>
            <a:endParaRPr lang="it-IT" sz="4500" noProof="0" dirty="0"/>
          </a:p>
        </p:txBody>
      </p:sp>
      <p:sp>
        <p:nvSpPr>
          <p:cNvPr id="4" name="Shape 1"/>
          <p:cNvSpPr/>
          <p:nvPr/>
        </p:nvSpPr>
        <p:spPr>
          <a:xfrm>
            <a:off x="468062" y="3975312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5" name="Text 2"/>
          <p:cNvSpPr/>
          <p:nvPr/>
        </p:nvSpPr>
        <p:spPr>
          <a:xfrm>
            <a:off x="649318" y="4079081"/>
            <a:ext cx="14835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it-IT" sz="2700" noProof="0" dirty="0"/>
          </a:p>
        </p:txBody>
      </p:sp>
      <p:sp>
        <p:nvSpPr>
          <p:cNvPr id="6" name="Text 3"/>
          <p:cNvSpPr/>
          <p:nvPr/>
        </p:nvSpPr>
        <p:spPr>
          <a:xfrm>
            <a:off x="1005659" y="4004905"/>
            <a:ext cx="288881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it-IT" sz="22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Sviluppo del Codice</a:t>
            </a:r>
            <a:endParaRPr lang="it-IT" sz="2250" noProof="0" dirty="0"/>
          </a:p>
        </p:txBody>
      </p:sp>
      <p:sp>
        <p:nvSpPr>
          <p:cNvPr id="7" name="Text 4"/>
          <p:cNvSpPr/>
          <p:nvPr/>
        </p:nvSpPr>
        <p:spPr>
          <a:xfrm>
            <a:off x="382523" y="4800415"/>
            <a:ext cx="4051683" cy="275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Inizialmente, l'algoritmo è stato implementato in linguaggio C, offrendo una base per la risoluzione del problema, facendo da 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punto di riferimento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 le successive ottimizzazioni.</a:t>
            </a:r>
          </a:p>
        </p:txBody>
      </p:sp>
      <p:sp>
        <p:nvSpPr>
          <p:cNvPr id="8" name="Shape 5"/>
          <p:cNvSpPr/>
          <p:nvPr/>
        </p:nvSpPr>
        <p:spPr>
          <a:xfrm>
            <a:off x="4932833" y="3995475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9" name="Text 6"/>
          <p:cNvSpPr/>
          <p:nvPr/>
        </p:nvSpPr>
        <p:spPr>
          <a:xfrm>
            <a:off x="5082021" y="4079081"/>
            <a:ext cx="196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it-IT" sz="2700" noProof="0" dirty="0"/>
          </a:p>
        </p:txBody>
      </p:sp>
      <p:sp>
        <p:nvSpPr>
          <p:cNvPr id="11" name="Text 8"/>
          <p:cNvSpPr/>
          <p:nvPr/>
        </p:nvSpPr>
        <p:spPr>
          <a:xfrm>
            <a:off x="4932833" y="4858941"/>
            <a:ext cx="4216599" cy="2113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it-IT" sz="1700" noProof="0" dirty="0"/>
          </a:p>
        </p:txBody>
      </p:sp>
      <p:sp>
        <p:nvSpPr>
          <p:cNvPr id="12" name="Shape 9"/>
          <p:cNvSpPr/>
          <p:nvPr/>
        </p:nvSpPr>
        <p:spPr>
          <a:xfrm>
            <a:off x="9632462" y="3975312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3" name="Text 10"/>
          <p:cNvSpPr/>
          <p:nvPr/>
        </p:nvSpPr>
        <p:spPr>
          <a:xfrm>
            <a:off x="9781762" y="4079081"/>
            <a:ext cx="19621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it-IT" sz="27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it-IT" sz="2700" noProof="0" dirty="0"/>
          </a:p>
        </p:txBody>
      </p:sp>
      <p:sp>
        <p:nvSpPr>
          <p:cNvPr id="14" name="Text 11"/>
          <p:cNvSpPr/>
          <p:nvPr/>
        </p:nvSpPr>
        <p:spPr>
          <a:xfrm>
            <a:off x="10259433" y="4004905"/>
            <a:ext cx="348031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it-IT" sz="225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Rappresentazione dei Dati</a:t>
            </a:r>
            <a:endParaRPr lang="it-IT" sz="2250" noProof="0" dirty="0"/>
          </a:p>
        </p:txBody>
      </p:sp>
      <p:sp>
        <p:nvSpPr>
          <p:cNvPr id="15" name="Text 12"/>
          <p:cNvSpPr/>
          <p:nvPr/>
        </p:nvSpPr>
        <p:spPr>
          <a:xfrm>
            <a:off x="9565307" y="4787247"/>
            <a:ext cx="5232114" cy="2113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 sono sviluppate due versioni:</a:t>
            </a:r>
          </a:p>
          <a:p>
            <a:pPr marL="285750" indent="-28575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32 bit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con valori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(precisione singola)</a:t>
            </a:r>
          </a:p>
          <a:p>
            <a:pPr marL="285750" indent="-28575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64 bit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 valori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(precisione doppia)</a:t>
            </a:r>
          </a:p>
          <a:p>
            <a:pPr>
              <a:lnSpc>
                <a:spcPts val="2750"/>
              </a:lnSpc>
            </a:pP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rappresentazione delle matrici è stata fatta secondo un approccio </a:t>
            </a: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-major-</a:t>
            </a: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per garantire un accesso alla memoria efficiente.</a:t>
            </a:r>
            <a:endParaRPr lang="it-IT" sz="2000" noProof="0" dirty="0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E031FBBD-1726-8B0C-FEDF-DA2E653C9285}"/>
              </a:ext>
            </a:extLst>
          </p:cNvPr>
          <p:cNvSpPr/>
          <p:nvPr/>
        </p:nvSpPr>
        <p:spPr>
          <a:xfrm>
            <a:off x="12849100" y="7742712"/>
            <a:ext cx="1781299" cy="454092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6B063BD5-CB55-63D7-A84D-3A2158815DF4}"/>
              </a:ext>
            </a:extLst>
          </p:cNvPr>
          <p:cNvSpPr/>
          <p:nvPr/>
        </p:nvSpPr>
        <p:spPr>
          <a:xfrm>
            <a:off x="4803538" y="4801077"/>
            <a:ext cx="4392437" cy="2539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Nell’implementazione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ai fini di una corretta risoluzione del problema, oltre ai metodi descritti nello pseudo-codice della traccia di progetto, sono stati aggiunti i seguenti metodi: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prodotto scalare, seno, cose, </a:t>
            </a:r>
            <a:r>
              <a:rPr lang="it-IT" sz="200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get_C_alpha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norma, prodotto matriciale, distanza euclidea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endParaRPr lang="it-IT" sz="200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281481B-79BA-2595-FC4F-F72AC5F66BBF}"/>
              </a:ext>
            </a:extLst>
          </p:cNvPr>
          <p:cNvSpPr txBox="1"/>
          <p:nvPr/>
        </p:nvSpPr>
        <p:spPr>
          <a:xfrm>
            <a:off x="5647807" y="3791745"/>
            <a:ext cx="398441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50" b="1" dirty="0">
                <a:latin typeface="Petrona Bold"/>
              </a:rPr>
              <a:t>Metodi aggiunti per la risoluzione del problema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659"/>
            <a:ext cx="7447685" cy="175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Ottimizzazioni in Linguaggio</a:t>
            </a:r>
          </a:p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Assembly</a:t>
            </a:r>
            <a:endParaRPr lang="it-IT" sz="4650" noProof="0" dirty="0"/>
          </a:p>
        </p:txBody>
      </p:sp>
      <p:sp>
        <p:nvSpPr>
          <p:cNvPr id="3" name="Text 1"/>
          <p:cNvSpPr/>
          <p:nvPr/>
        </p:nvSpPr>
        <p:spPr>
          <a:xfrm>
            <a:off x="507309" y="2304707"/>
            <a:ext cx="5678262" cy="497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Scelta dei metodi implementati:</a:t>
            </a:r>
            <a:endParaRPr lang="it-IT" sz="3200" noProof="0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A84E08B-0F90-9DDE-7C8E-E0AB3A0F7A41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pic>
        <p:nvPicPr>
          <p:cNvPr id="13" name="Immagine 12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2057E56A-AE4F-0C18-474E-2CDF5C8DD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6327" y="709558"/>
            <a:ext cx="4576764" cy="3051177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2DE273D1-3625-DC35-0A2B-C32D3EE130A4}"/>
              </a:ext>
            </a:extLst>
          </p:cNvPr>
          <p:cNvSpPr/>
          <p:nvPr/>
        </p:nvSpPr>
        <p:spPr>
          <a:xfrm>
            <a:off x="866850" y="2831154"/>
            <a:ext cx="7960396" cy="1593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</a:t>
            </a:r>
            <a:r>
              <a:rPr lang="it-IT" sz="20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rama_energy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): rama_energy32\64.nasm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(distanza euclidea): distanza_euclidea32\64.nasm</a:t>
            </a:r>
            <a:endParaRPr lang="it-IT" sz="2000" b="1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prodmat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(prodotto matriciale): prodotto_matriciale32\64.nasm;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norma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norma32\64.nasm;</a:t>
            </a:r>
          </a:p>
          <a:p>
            <a:pPr marL="0" indent="0">
              <a:lnSpc>
                <a:spcPts val="2850"/>
              </a:lnSpc>
              <a:buNone/>
            </a:pPr>
            <a:endParaRPr lang="it-IT" sz="2000" noProof="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989FAE72-BBC4-455A-F050-92AD1E1479C3}"/>
              </a:ext>
            </a:extLst>
          </p:cNvPr>
          <p:cNvSpPr/>
          <p:nvPr/>
        </p:nvSpPr>
        <p:spPr>
          <a:xfrm>
            <a:off x="1250573" y="4925765"/>
            <a:ext cx="12129253" cy="4059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scelta di sostituire questi metodi è stata fatta con 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l’obbiettivo di ottimizzare il tempo d’esecuzione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programma. 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Dunque, la scelta dei metodi ha preso in considerazione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numero di volte che questi venivano richiamati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durante l’esecuzione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programma (</a:t>
            </a:r>
            <a:r>
              <a:rPr lang="it-IT" sz="20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prodmat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norma e </a:t>
            </a:r>
            <a:r>
              <a:rPr lang="it-IT" sz="200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rendendo l’esecuzione di questi metodi molto più veloci, in virtù dell’</a:t>
            </a:r>
            <a:r>
              <a:rPr lang="it-IT" sz="2000" b="1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eliminazione dei cicli</a:t>
            </a:r>
            <a:r>
              <a:rPr lang="it-IT" sz="200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it-IT" sz="2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lavorando sui dati in parallelo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Infine, la scelta di sostituire il metodo </a:t>
            </a:r>
            <a:r>
              <a:rPr lang="it-IT" sz="200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rama_energy</a:t>
            </a:r>
            <a:r>
              <a:rPr lang="it-IT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 la sua versione assembly è stata fatta, oltre per la possibilità di parallelizzare i calcoli, anche per trattare più dati in una singola iterazione del ciclo.</a:t>
            </a:r>
            <a:endParaRPr lang="it-IT" sz="2000" b="1" noProof="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67583"/>
            <a:ext cx="738068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65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Tecniche di Ottimizzazione</a:t>
            </a:r>
            <a:endParaRPr lang="it-IT" sz="4650" noProof="0" dirty="0"/>
          </a:p>
        </p:txBody>
      </p:sp>
      <p:sp>
        <p:nvSpPr>
          <p:cNvPr id="4" name="Shape 1"/>
          <p:cNvSpPr/>
          <p:nvPr/>
        </p:nvSpPr>
        <p:spPr>
          <a:xfrm>
            <a:off x="793790" y="1752004"/>
            <a:ext cx="3664863" cy="3817521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5" name="Text 2"/>
          <p:cNvSpPr/>
          <p:nvPr/>
        </p:nvSpPr>
        <p:spPr>
          <a:xfrm>
            <a:off x="1028224" y="1888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Vectorization</a:t>
            </a:r>
            <a:endParaRPr lang="it-IT" sz="2400" noProof="0" dirty="0"/>
          </a:p>
        </p:txBody>
      </p:sp>
      <p:sp>
        <p:nvSpPr>
          <p:cNvPr id="6" name="Text 3"/>
          <p:cNvSpPr/>
          <p:nvPr/>
        </p:nvSpPr>
        <p:spPr>
          <a:xfrm>
            <a:off x="1028224" y="2494597"/>
            <a:ext cx="3195995" cy="3074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code 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vectorization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consentito di eseguire operazioni in parallelo su blocchi di dati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modo indipendente tra loro, diminuendo il numero di istruzioni ed accelerando i tempi d'esecuzione.</a:t>
            </a:r>
            <a:endParaRPr lang="it-IT" sz="1750" noProof="0" dirty="0"/>
          </a:p>
        </p:txBody>
      </p:sp>
      <p:sp>
        <p:nvSpPr>
          <p:cNvPr id="7" name="Shape 4"/>
          <p:cNvSpPr/>
          <p:nvPr/>
        </p:nvSpPr>
        <p:spPr>
          <a:xfrm>
            <a:off x="4685467" y="1752005"/>
            <a:ext cx="3664863" cy="3817522"/>
          </a:xfrm>
          <a:prstGeom prst="roundRect">
            <a:avLst>
              <a:gd name="adj" fmla="val 270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8" name="Text 5"/>
          <p:cNvSpPr/>
          <p:nvPr/>
        </p:nvSpPr>
        <p:spPr>
          <a:xfrm>
            <a:off x="4919901" y="1888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Loop 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Unrolling</a:t>
            </a:r>
            <a:endParaRPr lang="it-IT" sz="2400" noProof="0" dirty="0"/>
          </a:p>
        </p:txBody>
      </p:sp>
      <p:sp>
        <p:nvSpPr>
          <p:cNvPr id="9" name="Text 6"/>
          <p:cNvSpPr/>
          <p:nvPr/>
        </p:nvSpPr>
        <p:spPr>
          <a:xfrm>
            <a:off x="4955527" y="2494598"/>
            <a:ext cx="3195995" cy="3008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loop 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unrolling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ci ha permesso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 eseguire più istruzioni all'interno di una singola iterazione del ciclo, diminuendo il numero di istruzioni ed aumentando l'efficienza. Si è usato un fattore di UNROLL pari a 4.</a:t>
            </a:r>
            <a:endParaRPr lang="it-IT" sz="1750" noProof="0" dirty="0"/>
          </a:p>
        </p:txBody>
      </p:sp>
      <p:sp>
        <p:nvSpPr>
          <p:cNvPr id="10" name="Shape 7"/>
          <p:cNvSpPr/>
          <p:nvPr/>
        </p:nvSpPr>
        <p:spPr>
          <a:xfrm>
            <a:off x="793790" y="5777509"/>
            <a:ext cx="7556421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it-IT" noProof="0" dirty="0"/>
          </a:p>
        </p:txBody>
      </p:sp>
      <p:sp>
        <p:nvSpPr>
          <p:cNvPr id="11" name="Text 8"/>
          <p:cNvSpPr/>
          <p:nvPr/>
        </p:nvSpPr>
        <p:spPr>
          <a:xfrm>
            <a:off x="1028343" y="5873797"/>
            <a:ext cx="379749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2400" b="1" noProof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Ottimizzazioni Cache-</a:t>
            </a:r>
            <a:r>
              <a:rPr lang="it-IT" sz="2400" b="1" noProof="0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based</a:t>
            </a:r>
            <a:endParaRPr lang="it-IT" sz="2400" noProof="0" dirty="0"/>
          </a:p>
        </p:txBody>
      </p:sp>
      <p:sp>
        <p:nvSpPr>
          <p:cNvPr id="12" name="Text 9"/>
          <p:cNvSpPr/>
          <p:nvPr/>
        </p:nvSpPr>
        <p:spPr>
          <a:xfrm>
            <a:off x="1028343" y="6320403"/>
            <a:ext cx="7087553" cy="1557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ottimizzazioni cache-</a:t>
            </a:r>
            <a:r>
              <a:rPr lang="it-IT" sz="1750" noProof="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based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sfruttano i principi di località degli accessi 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delle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memorie cache. </a:t>
            </a:r>
            <a:r>
              <a:rPr lang="it-I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rappresentazione delle matrici ci ha permesso di sfruttare questo tipo di ottimizzazioni, </a:t>
            </a:r>
            <a:r>
              <a:rPr lang="it-IT" sz="1750" noProof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riducendo i tempi d’accesso ai dati.</a:t>
            </a:r>
            <a:endParaRPr lang="it-IT" sz="1750" noProof="0" dirty="0"/>
          </a:p>
        </p:txBody>
      </p:sp>
      <p:pic>
        <p:nvPicPr>
          <p:cNvPr id="14" name="Immagine 13" descr="Immagine che contiene schermata, arte, circuito&#10;&#10;Descrizione generata automaticamente">
            <a:extLst>
              <a:ext uri="{FF2B5EF4-FFF2-40B4-BE49-F238E27FC236}">
                <a16:creationId xmlns:a16="http://schemas.microsoft.com/office/drawing/2014/main" id="{0B0B8447-2023-DE5F-A834-0BAA94C22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8390" y="0"/>
            <a:ext cx="495201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FA236D1-A133-A183-58A5-E7DDB2174FBA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(1/4): rama</a:t>
            </a:r>
            <a:endParaRPr lang="it-IT" sz="4400" noProof="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476ABB6D-E63F-F120-CB84-1201F867730A}"/>
              </a:ext>
            </a:extLst>
          </p:cNvPr>
          <p:cNvSpPr/>
          <p:nvPr/>
        </p:nvSpPr>
        <p:spPr>
          <a:xfrm>
            <a:off x="12742223" y="7778338"/>
            <a:ext cx="1826402" cy="332510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981033F-371A-2618-AA6C-4799D76CE15C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6" name="Immagine 5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5FD30042-B355-FF76-F010-5C6733AE9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827" y="1820677"/>
            <a:ext cx="4570146" cy="6290170"/>
          </a:xfrm>
          <a:prstGeom prst="rect">
            <a:avLst/>
          </a:prstGeom>
        </p:spPr>
      </p:pic>
      <p:graphicFrame>
        <p:nvGraphicFramePr>
          <p:cNvPr id="18" name="Diagramma 17">
            <a:extLst>
              <a:ext uri="{FF2B5EF4-FFF2-40B4-BE49-F238E27FC236}">
                <a16:creationId xmlns:a16="http://schemas.microsoft.com/office/drawing/2014/main" id="{C3A93144-8D88-06BB-BFF7-C2E1BBA50A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5401534"/>
              </p:ext>
            </p:extLst>
          </p:nvPr>
        </p:nvGraphicFramePr>
        <p:xfrm>
          <a:off x="6729984" y="1324939"/>
          <a:ext cx="7413528" cy="106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7987D66E-CDA3-7189-C3F7-69CF7A6C7A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451844"/>
              </p:ext>
            </p:extLst>
          </p:nvPr>
        </p:nvGraphicFramePr>
        <p:xfrm>
          <a:off x="6729984" y="2892329"/>
          <a:ext cx="7413528" cy="736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DE8B9315-C731-001E-CF6A-E42924CF5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1275927"/>
              </p:ext>
            </p:extLst>
          </p:nvPr>
        </p:nvGraphicFramePr>
        <p:xfrm>
          <a:off x="6729984" y="4139238"/>
          <a:ext cx="7413528" cy="1607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1E3D6574-B46F-BC80-60F7-5B6D90CC9F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214849"/>
              </p:ext>
            </p:extLst>
          </p:nvPr>
        </p:nvGraphicFramePr>
        <p:xfrm>
          <a:off x="6729982" y="6257256"/>
          <a:ext cx="7413528" cy="1734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3243271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F512B-3212-006A-9CBD-506706F31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5FA600-A26C-1BFF-FEA5-E4E84F77B8D8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(1/4): rama</a:t>
            </a:r>
            <a:endParaRPr lang="it-IT" sz="4400" noProof="0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B2ECAE7-5322-CA4F-B509-37614ED79375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1FAC0FB9-05F1-4DFA-D373-66A02E4774D6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7" name="Immagine 16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1268A3C0-6C33-3728-A6DA-AA70080DC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907" y="1959108"/>
            <a:ext cx="4879984" cy="6151739"/>
          </a:xfrm>
          <a:prstGeom prst="rect">
            <a:avLst/>
          </a:prstGeom>
        </p:spPr>
      </p:pic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5913DAC3-E834-99B3-8456-13793131C8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2730997"/>
              </p:ext>
            </p:extLst>
          </p:nvPr>
        </p:nvGraphicFramePr>
        <p:xfrm>
          <a:off x="6729984" y="1324939"/>
          <a:ext cx="7413528" cy="106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1274C7B7-C19E-EC8A-8156-0947F3A6B5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1888186"/>
              </p:ext>
            </p:extLst>
          </p:nvPr>
        </p:nvGraphicFramePr>
        <p:xfrm>
          <a:off x="6729984" y="2892329"/>
          <a:ext cx="7413528" cy="736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4" name="Diagramma 23">
            <a:extLst>
              <a:ext uri="{FF2B5EF4-FFF2-40B4-BE49-F238E27FC236}">
                <a16:creationId xmlns:a16="http://schemas.microsoft.com/office/drawing/2014/main" id="{A42AEF99-D7C6-BA8E-E683-E25038FE38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6718764"/>
              </p:ext>
            </p:extLst>
          </p:nvPr>
        </p:nvGraphicFramePr>
        <p:xfrm>
          <a:off x="6729984" y="4139238"/>
          <a:ext cx="7413528" cy="1607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5" name="Diagramma 24">
            <a:extLst>
              <a:ext uri="{FF2B5EF4-FFF2-40B4-BE49-F238E27FC236}">
                <a16:creationId xmlns:a16="http://schemas.microsoft.com/office/drawing/2014/main" id="{ECF24E39-B633-8A95-FF2A-39182B5B2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3236300"/>
              </p:ext>
            </p:extLst>
          </p:nvPr>
        </p:nvGraphicFramePr>
        <p:xfrm>
          <a:off x="6729982" y="6257256"/>
          <a:ext cx="7413528" cy="1734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580873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195BD-F8D8-5921-7CCA-F37F861B4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B5F52A2-CE12-7461-E52C-4A552AEBA459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(2/4):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dist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5FDD114-B118-7F9C-186F-8A1C1C11E250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FCAA5E94-BD0C-2516-ADD5-A333C973F8AD}"/>
              </a:ext>
            </a:extLst>
          </p:cNvPr>
          <p:cNvSpPr/>
          <p:nvPr/>
        </p:nvSpPr>
        <p:spPr>
          <a:xfrm>
            <a:off x="2197863" y="1453270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14" name="Immagine 13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5E39195A-8F4C-A8B6-7A98-01237A0F8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80" y="1974850"/>
            <a:ext cx="5411038" cy="5996211"/>
          </a:xfrm>
          <a:prstGeom prst="rect">
            <a:avLst/>
          </a:prstGeom>
        </p:spPr>
      </p:pic>
      <p:graphicFrame>
        <p:nvGraphicFramePr>
          <p:cNvPr id="15" name="Diagramma 14">
            <a:extLst>
              <a:ext uri="{FF2B5EF4-FFF2-40B4-BE49-F238E27FC236}">
                <a16:creationId xmlns:a16="http://schemas.microsoft.com/office/drawing/2014/main" id="{4B7ED5B3-DDB9-2FC7-E82B-06585D3A3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0262413"/>
              </p:ext>
            </p:extLst>
          </p:nvPr>
        </p:nvGraphicFramePr>
        <p:xfrm>
          <a:off x="6729983" y="2188084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a 15">
            <a:extLst>
              <a:ext uri="{FF2B5EF4-FFF2-40B4-BE49-F238E27FC236}">
                <a16:creationId xmlns:a16="http://schemas.microsoft.com/office/drawing/2014/main" id="{E37E0A8B-05AA-DE7E-D976-B7EA517C90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1302012"/>
              </p:ext>
            </p:extLst>
          </p:nvPr>
        </p:nvGraphicFramePr>
        <p:xfrm>
          <a:off x="6729983" y="397715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7" name="Diagramma 16">
            <a:extLst>
              <a:ext uri="{FF2B5EF4-FFF2-40B4-BE49-F238E27FC236}">
                <a16:creationId xmlns:a16="http://schemas.microsoft.com/office/drawing/2014/main" id="{50D32029-6117-465B-667F-574F15C1B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265042"/>
              </p:ext>
            </p:extLst>
          </p:nvPr>
        </p:nvGraphicFramePr>
        <p:xfrm>
          <a:off x="6729982" y="5760800"/>
          <a:ext cx="7413528" cy="2007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053747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6D25D-EC13-DF97-028C-433592CA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675DA68-BF01-1E46-512D-C3D30B342BCB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(2/4):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dist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E3B374E-A994-1EDA-1455-4924E1561160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6EF5676B-8B07-7DCD-1ECB-D198B5EDEE15}"/>
              </a:ext>
            </a:extLst>
          </p:cNvPr>
          <p:cNvSpPr/>
          <p:nvPr/>
        </p:nvSpPr>
        <p:spPr>
          <a:xfrm>
            <a:off x="2617916" y="1531494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</a:t>
            </a:r>
            <a:r>
              <a:rPr lang="it-IT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64</a:t>
            </a: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bit</a:t>
            </a:r>
            <a:endParaRPr lang="it-IT" sz="3200" noProof="0" dirty="0"/>
          </a:p>
        </p:txBody>
      </p:sp>
      <p:pic>
        <p:nvPicPr>
          <p:cNvPr id="15" name="Immagine 14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1B47AE5C-D59D-25BE-6E6C-38B290C99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0" y="2004503"/>
            <a:ext cx="7321846" cy="4567303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D5657D5B-D8E6-3DE1-26CA-3C9815BDD9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8658781"/>
              </p:ext>
            </p:extLst>
          </p:nvPr>
        </p:nvGraphicFramePr>
        <p:xfrm>
          <a:off x="7856117" y="1610944"/>
          <a:ext cx="6487253" cy="1397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B6518BB5-6569-6077-ECB6-9F4BE1426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777725"/>
              </p:ext>
            </p:extLst>
          </p:nvPr>
        </p:nvGraphicFramePr>
        <p:xfrm>
          <a:off x="7856117" y="3400012"/>
          <a:ext cx="6487253" cy="1563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799215EB-8D52-0DAE-E6E4-2B4A4BD666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5689642"/>
              </p:ext>
            </p:extLst>
          </p:nvPr>
        </p:nvGraphicFramePr>
        <p:xfrm>
          <a:off x="7856116" y="5183659"/>
          <a:ext cx="6487253" cy="2140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904291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BD0DD-1D7E-6ADE-BA62-2D9076FD5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4B1E83E-F69D-F82C-76A2-A700821C4A3E}"/>
              </a:ext>
            </a:extLst>
          </p:cNvPr>
          <p:cNvSpPr/>
          <p:nvPr/>
        </p:nvSpPr>
        <p:spPr>
          <a:xfrm>
            <a:off x="688769" y="449832"/>
            <a:ext cx="83127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it-IT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Procedure Assembly (3/4): </a:t>
            </a:r>
            <a:r>
              <a:rPr lang="it-IT" sz="440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prodmat</a:t>
            </a:r>
            <a:endParaRPr lang="it-IT" sz="4400" noProof="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1ED6CCD-2563-0B8D-0ED4-BFC764683AFC}"/>
              </a:ext>
            </a:extLst>
          </p:cNvPr>
          <p:cNvSpPr/>
          <p:nvPr/>
        </p:nvSpPr>
        <p:spPr>
          <a:xfrm>
            <a:off x="12490443" y="7255824"/>
            <a:ext cx="2078182" cy="855023"/>
          </a:xfrm>
          <a:prstGeom prst="rect">
            <a:avLst/>
          </a:prstGeom>
          <a:solidFill>
            <a:srgbClr val="FBFCFD"/>
          </a:solidFill>
          <a:ln>
            <a:solidFill>
              <a:srgbClr val="FBFC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noProof="0" dirty="0"/>
          </a:p>
        </p:txBody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7727E67A-EB3A-1A6F-DC91-C427B0254305}"/>
              </a:ext>
            </a:extLst>
          </p:cNvPr>
          <p:cNvSpPr/>
          <p:nvPr/>
        </p:nvSpPr>
        <p:spPr>
          <a:xfrm>
            <a:off x="1876299" y="1599309"/>
            <a:ext cx="2660073" cy="734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it-IT" sz="3200" b="1" noProof="0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Versione 32 bit</a:t>
            </a:r>
            <a:endParaRPr lang="it-IT" sz="3200" noProof="0" dirty="0"/>
          </a:p>
        </p:txBody>
      </p:sp>
      <p:pic>
        <p:nvPicPr>
          <p:cNvPr id="7" name="Immagine 6" descr="Immagine che contiene testo, schermata, software, Sistema operativo&#10;&#10;Descrizione generata automaticamente">
            <a:extLst>
              <a:ext uri="{FF2B5EF4-FFF2-40B4-BE49-F238E27FC236}">
                <a16:creationId xmlns:a16="http://schemas.microsoft.com/office/drawing/2014/main" id="{8B7C32D2-D978-F96E-B663-1935D1788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2" y="2065719"/>
            <a:ext cx="5415148" cy="6045128"/>
          </a:xfrm>
          <a:prstGeom prst="rect">
            <a:avLst/>
          </a:prstGeom>
        </p:spPr>
      </p:pic>
      <p:graphicFrame>
        <p:nvGraphicFramePr>
          <p:cNvPr id="20" name="Diagramma 19">
            <a:extLst>
              <a:ext uri="{FF2B5EF4-FFF2-40B4-BE49-F238E27FC236}">
                <a16:creationId xmlns:a16="http://schemas.microsoft.com/office/drawing/2014/main" id="{1CB4B19F-358A-84A4-ECE9-B844C52D39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3136363"/>
              </p:ext>
            </p:extLst>
          </p:nvPr>
        </p:nvGraphicFramePr>
        <p:xfrm>
          <a:off x="6718110" y="194974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Diagramma 20">
            <a:extLst>
              <a:ext uri="{FF2B5EF4-FFF2-40B4-BE49-F238E27FC236}">
                <a16:creationId xmlns:a16="http://schemas.microsoft.com/office/drawing/2014/main" id="{3930C8EF-C152-9078-1D11-2E13E3BFE1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1365025"/>
              </p:ext>
            </p:extLst>
          </p:nvPr>
        </p:nvGraphicFramePr>
        <p:xfrm>
          <a:off x="6718110" y="3604459"/>
          <a:ext cx="7413528" cy="998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2" name="Diagramma 21">
            <a:extLst>
              <a:ext uri="{FF2B5EF4-FFF2-40B4-BE49-F238E27FC236}">
                <a16:creationId xmlns:a16="http://schemas.microsoft.com/office/drawing/2014/main" id="{B51FAF02-5669-FEFA-0D4D-F45C02E900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282854"/>
              </p:ext>
            </p:extLst>
          </p:nvPr>
        </p:nvGraphicFramePr>
        <p:xfrm>
          <a:off x="6706236" y="495244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3" name="Diagramma 22">
            <a:extLst>
              <a:ext uri="{FF2B5EF4-FFF2-40B4-BE49-F238E27FC236}">
                <a16:creationId xmlns:a16="http://schemas.microsoft.com/office/drawing/2014/main" id="{ADC3DD1B-4AE9-239D-DAA9-EC557DFBA6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517610"/>
              </p:ext>
            </p:extLst>
          </p:nvPr>
        </p:nvGraphicFramePr>
        <p:xfrm>
          <a:off x="6718110" y="6612572"/>
          <a:ext cx="7413528" cy="1310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261375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1600</Words>
  <Application>Microsoft Office PowerPoint</Application>
  <PresentationFormat>Personalizzato</PresentationFormat>
  <Paragraphs>120</Paragraphs>
  <Slides>17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Inter</vt:lpstr>
      <vt:lpstr>Petrona Bold</vt:lpstr>
      <vt:lpstr>Arial</vt:lpstr>
      <vt:lpstr>TT Octosquares Compressed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VITTORIO GALLICCHIO</cp:lastModifiedBy>
  <cp:revision>32</cp:revision>
  <dcterms:created xsi:type="dcterms:W3CDTF">2025-01-24T21:05:28Z</dcterms:created>
  <dcterms:modified xsi:type="dcterms:W3CDTF">2025-01-27T18:22:11Z</dcterms:modified>
</cp:coreProperties>
</file>